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5/23/2025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png"/><Relationship Id="rId7" Type="http://schemas.openxmlformats.org/officeDocument/2006/relationships/slide" Target="slide13.xml"/><Relationship Id="rId12" Type="http://schemas.openxmlformats.org/officeDocument/2006/relationships/slide" Target="slide27.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6.xml"/><Relationship Id="rId5" Type="http://schemas.openxmlformats.org/officeDocument/2006/relationships/slide" Target="slide4.xml"/><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320F4A15-ED45-CC75-8FAA-76AFD1AA2A00}"/>
              </a:ext>
            </a:extLst>
          </p:cNvPr>
          <p:cNvPicPr>
            <a:picLocks noChangeAspect="1"/>
          </p:cNvPicPr>
          <p:nvPr/>
        </p:nvPicPr>
        <p:blipFill>
          <a:blip r:embed="rId3"/>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BA33E480-86E2-7B6D-44A2-D646A810DE16}"/>
              </a:ext>
            </a:extLst>
          </p:cNvPr>
          <p:cNvSpPr>
            <a:spLocks noGrp="1"/>
          </p:cNvSpPr>
          <p:nvPr>
            <p:ph type="ctrTitle"/>
          </p:nvPr>
        </p:nvSpPr>
        <p:spPr>
          <a:xfrm>
            <a:off x="1677860" y="2238756"/>
            <a:ext cx="8676222" cy="1466087"/>
          </a:xfrm>
        </p:spPr>
        <p:txBody>
          <a:bodyPr>
            <a:normAutofit fontScale="90000"/>
          </a:bodyPr>
          <a:lstStyle/>
          <a:p>
            <a:r>
              <a:rPr lang="it-IT" sz="5300" dirty="0"/>
              <a:t>BUILD WEEK 2</a:t>
            </a:r>
            <a:br>
              <a:rPr lang="it-IT" sz="5300" dirty="0"/>
            </a:br>
            <a:br>
              <a:rPr lang="it-IT" dirty="0"/>
            </a:br>
            <a:endParaRPr lang="it-IT" dirty="0"/>
          </a:p>
        </p:txBody>
      </p:sp>
      <p:sp>
        <p:nvSpPr>
          <p:cNvPr id="3" name="Sottotitolo 2">
            <a:extLst>
              <a:ext uri="{FF2B5EF4-FFF2-40B4-BE49-F238E27FC236}">
                <a16:creationId xmlns:a16="http://schemas.microsoft.com/office/drawing/2014/main" id="{6340FA6A-2833-C597-7FBF-F29041A47856}"/>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18718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79754-ED86-08F2-E8A0-5C1A9CBAFFD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6FBE5D-AAA7-9B68-0ACD-AE84649D857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5A959B4-416A-88CD-8F9F-6E7D4D35E0A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4B98446B-9805-7DFB-1E9F-641BE3A0737C}"/>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12818837-1124-90A1-5C77-2370E43F093B}"/>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192.168.104.150</a:t>
            </a:r>
            <a:br>
              <a:rPr lang="it-IT" sz="1800" dirty="0"/>
            </a:br>
            <a:r>
              <a:rPr lang="it-IT" sz="1800" dirty="0"/>
              <a:t>l’indirizzo di Kali Linux su 192.168.104.100</a:t>
            </a:r>
          </a:p>
        </p:txBody>
      </p:sp>
      <p:pic>
        <p:nvPicPr>
          <p:cNvPr id="3" name="Immagine 2">
            <a:extLst>
              <a:ext uri="{FF2B5EF4-FFF2-40B4-BE49-F238E27FC236}">
                <a16:creationId xmlns:a16="http://schemas.microsoft.com/office/drawing/2014/main" id="{2533FBDA-EFE9-42D4-98DD-3F5EB472385A}"/>
              </a:ext>
            </a:extLst>
          </p:cNvPr>
          <p:cNvPicPr>
            <a:picLocks noChangeAspect="1"/>
          </p:cNvPicPr>
          <p:nvPr/>
        </p:nvPicPr>
        <p:blipFill>
          <a:blip r:embed="rId4"/>
          <a:stretch>
            <a:fillRect/>
          </a:stretch>
        </p:blipFill>
        <p:spPr>
          <a:xfrm>
            <a:off x="5280108" y="1373545"/>
            <a:ext cx="4328945" cy="1234093"/>
          </a:xfrm>
          <a:prstGeom prst="rect">
            <a:avLst/>
          </a:prstGeom>
        </p:spPr>
      </p:pic>
      <p:pic>
        <p:nvPicPr>
          <p:cNvPr id="9" name="Immagine 8">
            <a:extLst>
              <a:ext uri="{FF2B5EF4-FFF2-40B4-BE49-F238E27FC236}">
                <a16:creationId xmlns:a16="http://schemas.microsoft.com/office/drawing/2014/main" id="{B3729CE7-9A41-3601-4F53-612BD4A1AB43}"/>
              </a:ext>
            </a:extLst>
          </p:cNvPr>
          <p:cNvPicPr>
            <a:picLocks noChangeAspect="1"/>
          </p:cNvPicPr>
          <p:nvPr/>
        </p:nvPicPr>
        <p:blipFill>
          <a:blip r:embed="rId5"/>
          <a:stretch>
            <a:fillRect/>
          </a:stretch>
        </p:blipFill>
        <p:spPr>
          <a:xfrm>
            <a:off x="6236370" y="2767469"/>
            <a:ext cx="4587116" cy="123607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7581BA88-D677-959C-AB54-B09F9C527611}"/>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14FD1DCB-2D22-FFEF-80EA-C090796C9FA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B44D203F-0247-BE33-B489-565FF22BB630}"/>
              </a:ext>
            </a:extLst>
          </p:cNvPr>
          <p:cNvPicPr>
            <a:picLocks noChangeAspect="1"/>
          </p:cNvPicPr>
          <p:nvPr/>
        </p:nvPicPr>
        <p:blipFill>
          <a:blip r:embed="rId6"/>
          <a:stretch>
            <a:fillRect/>
          </a:stretch>
        </p:blipFill>
        <p:spPr>
          <a:xfrm>
            <a:off x="1139720" y="3400939"/>
            <a:ext cx="3545840" cy="866775"/>
          </a:xfrm>
          <a:prstGeom prst="rect">
            <a:avLst/>
          </a:prstGeom>
        </p:spPr>
      </p:pic>
      <p:pic>
        <p:nvPicPr>
          <p:cNvPr id="12" name="Immagine 11">
            <a:extLst>
              <a:ext uri="{FF2B5EF4-FFF2-40B4-BE49-F238E27FC236}">
                <a16:creationId xmlns:a16="http://schemas.microsoft.com/office/drawing/2014/main" id="{45CEDCF5-87FE-6E72-FB75-6C575477108C}"/>
              </a:ext>
            </a:extLst>
          </p:cNvPr>
          <p:cNvPicPr>
            <a:picLocks noChangeAspect="1"/>
          </p:cNvPicPr>
          <p:nvPr/>
        </p:nvPicPr>
        <p:blipFill>
          <a:blip r:embed="rId7"/>
          <a:stretch>
            <a:fillRect/>
          </a:stretch>
        </p:blipFill>
        <p:spPr>
          <a:xfrm>
            <a:off x="1180823" y="4368967"/>
            <a:ext cx="4734935" cy="1230046"/>
          </a:xfrm>
          <a:prstGeom prst="rect">
            <a:avLst/>
          </a:prstGeom>
        </p:spPr>
      </p:pic>
      <p:pic>
        <p:nvPicPr>
          <p:cNvPr id="16" name="Immagine 15">
            <a:extLst>
              <a:ext uri="{FF2B5EF4-FFF2-40B4-BE49-F238E27FC236}">
                <a16:creationId xmlns:a16="http://schemas.microsoft.com/office/drawing/2014/main" id="{3966B315-BFE8-4DAD-08A1-3FC8FC182395}"/>
              </a:ext>
            </a:extLst>
          </p:cNvPr>
          <p:cNvPicPr>
            <a:picLocks noChangeAspect="1"/>
          </p:cNvPicPr>
          <p:nvPr/>
        </p:nvPicPr>
        <p:blipFill>
          <a:blip r:embed="rId8"/>
          <a:stretch>
            <a:fillRect/>
          </a:stretch>
        </p:blipFill>
        <p:spPr>
          <a:xfrm>
            <a:off x="6236370" y="4163370"/>
            <a:ext cx="5034966" cy="1147788"/>
          </a:xfrm>
          <a:prstGeom prst="rect">
            <a:avLst/>
          </a:prstGeom>
        </p:spPr>
      </p:pic>
      <p:pic>
        <p:nvPicPr>
          <p:cNvPr id="19" name="Immagine 18">
            <a:extLst>
              <a:ext uri="{FF2B5EF4-FFF2-40B4-BE49-F238E27FC236}">
                <a16:creationId xmlns:a16="http://schemas.microsoft.com/office/drawing/2014/main" id="{B1857610-1A08-0162-0B87-F549CADAE766}"/>
              </a:ext>
            </a:extLst>
          </p:cNvPr>
          <p:cNvPicPr>
            <a:picLocks noChangeAspect="1"/>
          </p:cNvPicPr>
          <p:nvPr/>
        </p:nvPicPr>
        <p:blipFill>
          <a:blip r:embed="rId9"/>
          <a:stretch>
            <a:fillRect/>
          </a:stretch>
        </p:blipFill>
        <p:spPr>
          <a:xfrm>
            <a:off x="1180823" y="5700266"/>
            <a:ext cx="3886200" cy="552450"/>
          </a:xfrm>
          <a:prstGeom prst="rect">
            <a:avLst/>
          </a:prstGeom>
        </p:spPr>
      </p:pic>
      <p:pic>
        <p:nvPicPr>
          <p:cNvPr id="20" name="Immagine 19">
            <a:extLst>
              <a:ext uri="{FF2B5EF4-FFF2-40B4-BE49-F238E27FC236}">
                <a16:creationId xmlns:a16="http://schemas.microsoft.com/office/drawing/2014/main" id="{D9DB4C3D-ADD4-216A-9F55-14B370F8F0EB}"/>
              </a:ext>
            </a:extLst>
          </p:cNvPr>
          <p:cNvPicPr>
            <a:picLocks noChangeAspect="1"/>
          </p:cNvPicPr>
          <p:nvPr/>
        </p:nvPicPr>
        <p:blipFill>
          <a:blip r:embed="rId10"/>
          <a:stretch>
            <a:fillRect/>
          </a:stretch>
        </p:blipFill>
        <p:spPr>
          <a:xfrm>
            <a:off x="6252438" y="5484455"/>
            <a:ext cx="4162425" cy="361950"/>
          </a:xfrm>
          <a:prstGeom prst="rect">
            <a:avLst/>
          </a:prstGeom>
        </p:spPr>
      </p:pic>
    </p:spTree>
    <p:extLst>
      <p:ext uri="{BB962C8B-B14F-4D97-AF65-F5344CB8AC3E}">
        <p14:creationId xmlns:p14="http://schemas.microsoft.com/office/powerpoint/2010/main" val="357049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F27E-BED6-8FD0-DD93-7FBB80DE37F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D204193-2347-79DA-65D2-0CAD799A68F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DC2ED77-C246-EA46-2AA9-CE9C5AB50ED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3BCF61D9-7C8C-9EA2-45AA-DCAECD47D26C}"/>
              </a:ext>
            </a:extLst>
          </p:cNvPr>
          <p:cNvSpPr>
            <a:spLocks noGrp="1"/>
          </p:cNvSpPr>
          <p:nvPr>
            <p:ph idx="1"/>
          </p:nvPr>
        </p:nvSpPr>
        <p:spPr>
          <a:xfrm>
            <a:off x="1141413" y="1157734"/>
            <a:ext cx="4328945" cy="560832"/>
          </a:xfrm>
        </p:spPr>
        <p:txBody>
          <a:bodyPr>
            <a:normAutofit/>
          </a:bodyPr>
          <a:lstStyle/>
          <a:p>
            <a:pPr marL="0" indent="0">
              <a:buNone/>
            </a:pPr>
            <a:r>
              <a:rPr lang="it-IT" sz="1800" dirty="0"/>
              <a:t>Cross-Site scripting</a:t>
            </a:r>
          </a:p>
        </p:txBody>
      </p:sp>
      <p:sp>
        <p:nvSpPr>
          <p:cNvPr id="2" name="Segnaposto contenuto 4">
            <a:extLst>
              <a:ext uri="{FF2B5EF4-FFF2-40B4-BE49-F238E27FC236}">
                <a16:creationId xmlns:a16="http://schemas.microsoft.com/office/drawing/2014/main" id="{A8252149-7119-283C-6E71-642F362CE48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87463D0D-7C2A-9AD7-9601-03EA2FAA0D5B}"/>
              </a:ext>
            </a:extLst>
          </p:cNvPr>
          <p:cNvSpPr txBox="1">
            <a:spLocks/>
          </p:cNvSpPr>
          <p:nvPr/>
        </p:nvSpPr>
        <p:spPr>
          <a:xfrm>
            <a:off x="1141412" y="1718566"/>
            <a:ext cx="4328945" cy="9622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Impieghiamo uno script che ci concederà di recuperare i cookie della pagina a cui l’utente viene reindirizzato</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3B82FDA0-D659-62F7-0517-378CAF749054}"/>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E0CB706-8B54-F7AF-2ED1-3742301B9C7A}"/>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CC6D9C20-0B6D-9600-E43B-B5E855E93E4F}"/>
              </a:ext>
            </a:extLst>
          </p:cNvPr>
          <p:cNvPicPr>
            <a:picLocks noChangeAspect="1"/>
          </p:cNvPicPr>
          <p:nvPr/>
        </p:nvPicPr>
        <p:blipFill>
          <a:blip r:embed="rId4"/>
          <a:stretch>
            <a:fillRect/>
          </a:stretch>
        </p:blipFill>
        <p:spPr>
          <a:xfrm>
            <a:off x="1215462" y="2899851"/>
            <a:ext cx="3829584" cy="933580"/>
          </a:xfrm>
          <a:prstGeom prst="rect">
            <a:avLst/>
          </a:prstGeom>
        </p:spPr>
      </p:pic>
      <p:pic>
        <p:nvPicPr>
          <p:cNvPr id="10" name="Immagine 9">
            <a:extLst>
              <a:ext uri="{FF2B5EF4-FFF2-40B4-BE49-F238E27FC236}">
                <a16:creationId xmlns:a16="http://schemas.microsoft.com/office/drawing/2014/main" id="{A6C50508-2729-F7DA-A6D2-4074805BA977}"/>
              </a:ext>
            </a:extLst>
          </p:cNvPr>
          <p:cNvPicPr>
            <a:picLocks noChangeAspect="1"/>
          </p:cNvPicPr>
          <p:nvPr/>
        </p:nvPicPr>
        <p:blipFill>
          <a:blip r:embed="rId5"/>
          <a:stretch>
            <a:fillRect/>
          </a:stretch>
        </p:blipFill>
        <p:spPr>
          <a:xfrm>
            <a:off x="5470357" y="3557206"/>
            <a:ext cx="5106035" cy="276225"/>
          </a:xfrm>
          <a:prstGeom prst="rect">
            <a:avLst/>
          </a:prstGeom>
        </p:spPr>
      </p:pic>
      <p:pic>
        <p:nvPicPr>
          <p:cNvPr id="11" name="Immagine 10">
            <a:extLst>
              <a:ext uri="{FF2B5EF4-FFF2-40B4-BE49-F238E27FC236}">
                <a16:creationId xmlns:a16="http://schemas.microsoft.com/office/drawing/2014/main" id="{11F49F43-DE9C-21AC-E46C-A690C5D7931A}"/>
              </a:ext>
            </a:extLst>
          </p:cNvPr>
          <p:cNvPicPr>
            <a:picLocks noChangeAspect="1"/>
          </p:cNvPicPr>
          <p:nvPr/>
        </p:nvPicPr>
        <p:blipFill>
          <a:blip r:embed="rId6"/>
          <a:stretch>
            <a:fillRect/>
          </a:stretch>
        </p:blipFill>
        <p:spPr>
          <a:xfrm>
            <a:off x="5470357" y="1731264"/>
            <a:ext cx="5838365" cy="1702349"/>
          </a:xfrm>
          <a:prstGeom prst="rect">
            <a:avLst/>
          </a:prstGeom>
        </p:spPr>
      </p:pic>
      <p:pic>
        <p:nvPicPr>
          <p:cNvPr id="13" name="Immagine 12">
            <a:extLst>
              <a:ext uri="{FF2B5EF4-FFF2-40B4-BE49-F238E27FC236}">
                <a16:creationId xmlns:a16="http://schemas.microsoft.com/office/drawing/2014/main" id="{BB7D61CB-578F-3981-7E44-9F455D969A03}"/>
              </a:ext>
            </a:extLst>
          </p:cNvPr>
          <p:cNvPicPr>
            <a:picLocks noChangeAspect="1"/>
          </p:cNvPicPr>
          <p:nvPr/>
        </p:nvPicPr>
        <p:blipFill>
          <a:blip r:embed="rId7"/>
          <a:stretch>
            <a:fillRect/>
          </a:stretch>
        </p:blipFill>
        <p:spPr>
          <a:xfrm>
            <a:off x="3057102" y="4082507"/>
            <a:ext cx="5687060" cy="1685925"/>
          </a:xfrm>
          <a:prstGeom prst="rect">
            <a:avLst/>
          </a:prstGeom>
        </p:spPr>
      </p:pic>
    </p:spTree>
    <p:extLst>
      <p:ext uri="{BB962C8B-B14F-4D97-AF65-F5344CB8AC3E}">
        <p14:creationId xmlns:p14="http://schemas.microsoft.com/office/powerpoint/2010/main" val="139944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55F4-F72A-CDEC-6603-79EF387D34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02AE7EF-2518-1CD1-62F2-5A6D8F87986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018D673-71E5-3688-BE8F-D6AE81E94BC2}"/>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888FB37B-4B7E-5640-6318-A5CBB818919E}"/>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FF0F12FB-4E65-06E6-5862-7284B8A9B3C4}"/>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30781036-F3CC-49AB-F111-7205D58491A2}"/>
              </a:ext>
            </a:extLst>
          </p:cNvPr>
          <p:cNvSpPr txBox="1">
            <a:spLocks/>
          </p:cNvSpPr>
          <p:nvPr/>
        </p:nvSpPr>
        <p:spPr>
          <a:xfrm>
            <a:off x="1141412" y="1718565"/>
            <a:ext cx="4328945" cy="266639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controlli di sanitizzazione che ci impediscono di inserire script</a:t>
            </a:r>
          </a:p>
          <a:p>
            <a:pPr marL="0" indent="0">
              <a:buNone/>
            </a:pPr>
            <a:r>
              <a:rPr lang="it-IT" sz="1800" dirty="0"/>
              <a:t>Ispezioniamo e riscontriamo che il livello di sanitizzazione è inferiore nella </a:t>
            </a:r>
            <a:r>
              <a:rPr lang="it-IT" sz="1800" dirty="0" err="1"/>
              <a:t>textbox</a:t>
            </a:r>
            <a:r>
              <a:rPr lang="it-IT" sz="1800" dirty="0"/>
              <a:t> name: decidiamo di sfruttarla</a:t>
            </a:r>
          </a:p>
          <a:p>
            <a:pPr marL="0" indent="0">
              <a:buNone/>
            </a:pPr>
            <a:r>
              <a:rPr lang="it-IT" sz="1800" dirty="0"/>
              <a:t>Sfruttiamo inoltre un programmino in </a:t>
            </a:r>
            <a:r>
              <a:rPr lang="it-IT" sz="1800" dirty="0" err="1"/>
              <a:t>python</a:t>
            </a:r>
            <a:r>
              <a:rPr lang="it-IT" sz="1800" dirty="0"/>
              <a:t> per la ricezione delle informazioni</a:t>
            </a:r>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9D0B77B8-3038-0CDF-5BD2-1B011768FC1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9D5A4D3-64A8-E521-E2C7-0F26D9B716A8}"/>
              </a:ext>
            </a:extLst>
          </p:cNvPr>
          <p:cNvPicPr>
            <a:picLocks noChangeAspect="1"/>
          </p:cNvPicPr>
          <p:nvPr/>
        </p:nvPicPr>
        <p:blipFill>
          <a:blip r:embed="rId4"/>
          <a:stretch>
            <a:fillRect/>
          </a:stretch>
        </p:blipFill>
        <p:spPr>
          <a:xfrm>
            <a:off x="1141412" y="4533047"/>
            <a:ext cx="1241425" cy="400050"/>
          </a:xfrm>
          <a:prstGeom prst="rect">
            <a:avLst/>
          </a:prstGeom>
        </p:spPr>
      </p:pic>
      <p:pic>
        <p:nvPicPr>
          <p:cNvPr id="11" name="Immagine 10">
            <a:extLst>
              <a:ext uri="{FF2B5EF4-FFF2-40B4-BE49-F238E27FC236}">
                <a16:creationId xmlns:a16="http://schemas.microsoft.com/office/drawing/2014/main" id="{17BA7788-CAD5-4158-0627-2BA60316695C}"/>
              </a:ext>
            </a:extLst>
          </p:cNvPr>
          <p:cNvPicPr>
            <a:picLocks noChangeAspect="1"/>
          </p:cNvPicPr>
          <p:nvPr/>
        </p:nvPicPr>
        <p:blipFill>
          <a:blip r:embed="rId5"/>
          <a:stretch>
            <a:fillRect/>
          </a:stretch>
        </p:blipFill>
        <p:spPr>
          <a:xfrm>
            <a:off x="2110571" y="4832779"/>
            <a:ext cx="3267531" cy="1143160"/>
          </a:xfrm>
          <a:prstGeom prst="rect">
            <a:avLst/>
          </a:prstGeom>
        </p:spPr>
      </p:pic>
      <p:pic>
        <p:nvPicPr>
          <p:cNvPr id="15" name="Immagine 14">
            <a:extLst>
              <a:ext uri="{FF2B5EF4-FFF2-40B4-BE49-F238E27FC236}">
                <a16:creationId xmlns:a16="http://schemas.microsoft.com/office/drawing/2014/main" id="{E8032C5E-D13D-851B-6F9D-3E1BC3DBE729}"/>
              </a:ext>
            </a:extLst>
          </p:cNvPr>
          <p:cNvPicPr>
            <a:picLocks noChangeAspect="1"/>
          </p:cNvPicPr>
          <p:nvPr/>
        </p:nvPicPr>
        <p:blipFill>
          <a:blip r:embed="rId6"/>
          <a:stretch>
            <a:fillRect/>
          </a:stretch>
        </p:blipFill>
        <p:spPr>
          <a:xfrm>
            <a:off x="5710495" y="1353323"/>
            <a:ext cx="2991267" cy="1352739"/>
          </a:xfrm>
          <a:prstGeom prst="rect">
            <a:avLst/>
          </a:prstGeom>
        </p:spPr>
      </p:pic>
      <p:pic>
        <p:nvPicPr>
          <p:cNvPr id="16" name="Immagine 15">
            <a:extLst>
              <a:ext uri="{FF2B5EF4-FFF2-40B4-BE49-F238E27FC236}">
                <a16:creationId xmlns:a16="http://schemas.microsoft.com/office/drawing/2014/main" id="{6095F806-D714-582F-3D2E-CEBC8DC48E1C}"/>
              </a:ext>
            </a:extLst>
          </p:cNvPr>
          <p:cNvPicPr>
            <a:picLocks noChangeAspect="1"/>
          </p:cNvPicPr>
          <p:nvPr/>
        </p:nvPicPr>
        <p:blipFill>
          <a:blip r:embed="rId7"/>
          <a:stretch>
            <a:fillRect/>
          </a:stretch>
        </p:blipFill>
        <p:spPr>
          <a:xfrm>
            <a:off x="6721644" y="2132827"/>
            <a:ext cx="3359785" cy="3371850"/>
          </a:xfrm>
          <a:prstGeom prst="rect">
            <a:avLst/>
          </a:prstGeom>
        </p:spPr>
      </p:pic>
      <p:pic>
        <p:nvPicPr>
          <p:cNvPr id="20" name="Immagine 19">
            <a:extLst>
              <a:ext uri="{FF2B5EF4-FFF2-40B4-BE49-F238E27FC236}">
                <a16:creationId xmlns:a16="http://schemas.microsoft.com/office/drawing/2014/main" id="{6CB285FB-386F-2840-20B1-DE07F550E1EE}"/>
              </a:ext>
            </a:extLst>
          </p:cNvPr>
          <p:cNvPicPr>
            <a:picLocks noChangeAspect="1"/>
          </p:cNvPicPr>
          <p:nvPr/>
        </p:nvPicPr>
        <p:blipFill>
          <a:blip r:embed="rId8"/>
          <a:stretch>
            <a:fillRect/>
          </a:stretch>
        </p:blipFill>
        <p:spPr>
          <a:xfrm>
            <a:off x="8661950" y="5270991"/>
            <a:ext cx="1981477" cy="704948"/>
          </a:xfrm>
          <a:prstGeom prst="rect">
            <a:avLst/>
          </a:prstGeom>
        </p:spPr>
      </p:pic>
    </p:spTree>
    <p:extLst>
      <p:ext uri="{BB962C8B-B14F-4D97-AF65-F5344CB8AC3E}">
        <p14:creationId xmlns:p14="http://schemas.microsoft.com/office/powerpoint/2010/main" val="25637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1CC9-A322-B7C7-E92A-21376EF33FC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B2E9D2-52D7-2A78-E537-BFA5544B27C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9173B6D-D93F-0F5C-EC18-36B021624C51}"/>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AACE1599-B1FE-810D-118A-5B8DC7F6F38C}"/>
              </a:ext>
            </a:extLst>
          </p:cNvPr>
          <p:cNvSpPr>
            <a:spLocks noGrp="1"/>
          </p:cNvSpPr>
          <p:nvPr>
            <p:ph idx="1"/>
          </p:nvPr>
        </p:nvSpPr>
        <p:spPr>
          <a:xfrm>
            <a:off x="1141413" y="1438150"/>
            <a:ext cx="4328945" cy="4810249"/>
          </a:xfrm>
        </p:spPr>
        <p:txBody>
          <a:bodyPr>
            <a:normAutofit fontScale="92500" lnSpcReduction="20000"/>
          </a:bodyPr>
          <a:lstStyle/>
          <a:p>
            <a:pPr marL="0" indent="0">
              <a:buNone/>
            </a:pPr>
            <a:r>
              <a:rPr lang="it-IT" sz="1800" dirty="0"/>
              <a:t>Il buffer overflow (BOF) è una vulnerabilità di sicurezza che si verifica quando un programma, durante l'esecuzione, scrive più dati in un buffer (una zona di memoria temporanea) di quanto il buffer possa effettivamente contenere. Questo può causare comportamenti imprevisti: crash del programma o addirittura l'esecuzione di codice malevolo.</a:t>
            </a:r>
          </a:p>
          <a:p>
            <a:pPr marL="0" indent="0">
              <a:buNone/>
            </a:pPr>
            <a:r>
              <a:rPr lang="it-IT" dirty="0">
                <a:effectLst/>
              </a:rPr>
              <a:t>Un buffer è una porzione di memoria utilizzata per memorizzare dati temporaneamente, come ad esempio in un programma che riceve input dall'utente o da una rete. Quando un programma tenta di scrivere dati in un buffer di dimensioni fisse senza controllare le dimensioni dei dati in ingresso, si può verificare un buffer overflow. </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2E8B4E46-CB0A-1E71-8895-9A60AA8057EE}"/>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2AFDB564-E4A5-2985-2EB9-EE95ED178309}"/>
              </a:ext>
            </a:extLst>
          </p:cNvPr>
          <p:cNvPicPr>
            <a:picLocks noChangeAspect="1"/>
          </p:cNvPicPr>
          <p:nvPr/>
        </p:nvPicPr>
        <p:blipFill>
          <a:blip r:embed="rId4"/>
          <a:stretch>
            <a:fillRect/>
          </a:stretch>
        </p:blipFill>
        <p:spPr>
          <a:xfrm>
            <a:off x="5946793" y="1871929"/>
            <a:ext cx="4997706" cy="1332183"/>
          </a:xfrm>
          <a:prstGeom prst="rect">
            <a:avLst/>
          </a:prstGeom>
        </p:spPr>
      </p:pic>
      <p:pic>
        <p:nvPicPr>
          <p:cNvPr id="8" name="Immagine 7">
            <a:extLst>
              <a:ext uri="{FF2B5EF4-FFF2-40B4-BE49-F238E27FC236}">
                <a16:creationId xmlns:a16="http://schemas.microsoft.com/office/drawing/2014/main" id="{D72C0D9B-3D60-E22F-1B05-F47A8961ECC8}"/>
              </a:ext>
            </a:extLst>
          </p:cNvPr>
          <p:cNvPicPr>
            <a:picLocks noChangeAspect="1"/>
          </p:cNvPicPr>
          <p:nvPr/>
        </p:nvPicPr>
        <p:blipFill>
          <a:blip r:embed="rId5"/>
          <a:stretch>
            <a:fillRect/>
          </a:stretch>
        </p:blipFill>
        <p:spPr>
          <a:xfrm>
            <a:off x="6478459" y="3248666"/>
            <a:ext cx="3934374" cy="2695951"/>
          </a:xfrm>
          <a:prstGeom prst="rect">
            <a:avLst/>
          </a:prstGeom>
        </p:spPr>
      </p:pic>
    </p:spTree>
    <p:extLst>
      <p:ext uri="{BB962C8B-B14F-4D97-AF65-F5344CB8AC3E}">
        <p14:creationId xmlns:p14="http://schemas.microsoft.com/office/powerpoint/2010/main" val="2961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0534-7EB7-31C8-8205-052DD80520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0D98122-8893-DE75-46B6-1A62420CB89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EF8F5B1-7069-ECDB-5EA0-C2482791A6E8}"/>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4A7879D7-88E9-172B-862D-A159B1CC54D6}"/>
              </a:ext>
            </a:extLst>
          </p:cNvPr>
          <p:cNvSpPr>
            <a:spLocks noGrp="1"/>
          </p:cNvSpPr>
          <p:nvPr>
            <p:ph idx="1"/>
          </p:nvPr>
        </p:nvSpPr>
        <p:spPr>
          <a:xfrm>
            <a:off x="1141413" y="1157734"/>
            <a:ext cx="4328945" cy="560832"/>
          </a:xfrm>
        </p:spPr>
        <p:txBody>
          <a:bodyPr>
            <a:normAutofit/>
          </a:bodyPr>
          <a:lstStyle/>
          <a:p>
            <a:pPr marL="0" indent="0">
              <a:buNone/>
            </a:pPr>
            <a:r>
              <a:rPr lang="it-IT" sz="1800" dirty="0"/>
              <a:t>Analisi programma</a:t>
            </a:r>
          </a:p>
        </p:txBody>
      </p:sp>
      <p:sp>
        <p:nvSpPr>
          <p:cNvPr id="2" name="Segnaposto contenuto 4">
            <a:extLst>
              <a:ext uri="{FF2B5EF4-FFF2-40B4-BE49-F238E27FC236}">
                <a16:creationId xmlns:a16="http://schemas.microsoft.com/office/drawing/2014/main" id="{FC594835-8032-79B7-CCC4-6B20EC8B581C}"/>
              </a:ext>
            </a:extLst>
          </p:cNvPr>
          <p:cNvSpPr txBox="1">
            <a:spLocks/>
          </p:cNvSpPr>
          <p:nvPr/>
        </p:nvSpPr>
        <p:spPr>
          <a:xfrm>
            <a:off x="1141413" y="1718565"/>
            <a:ext cx="5179176" cy="447192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Si tratta di un programma scritto in C che chiede all’utente l’inserimento di 10 numeri interi che vengono salvati all’ interno di un vettore, mostrati all’ utente e ordinati in ordine crescente tramite un algoritmo di ordinamento chiamato </a:t>
            </a:r>
            <a:r>
              <a:rPr lang="it-IT" dirty="0" err="1">
                <a:effectLst/>
              </a:rPr>
              <a:t>Bubble</a:t>
            </a:r>
            <a:r>
              <a:rPr lang="it-IT" dirty="0">
                <a:effectLst/>
              </a:rPr>
              <a:t> Sort. Infine, l’array ordinato viene nuovamente stampato a video. Questa tecnica scorre un elenco e confronta coppie adiacenti di elementi per ordinarli e scambia gli elementi di un array in base agli elementi adiacenti. </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D871ECB8-8871-033A-857D-763429B9736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A1C700C-02DD-ECFA-1EE2-6081CCE592D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E6211947-047C-4FCC-1000-36D8EE8F75BF}"/>
              </a:ext>
            </a:extLst>
          </p:cNvPr>
          <p:cNvPicPr>
            <a:picLocks noChangeAspect="1"/>
          </p:cNvPicPr>
          <p:nvPr/>
        </p:nvPicPr>
        <p:blipFill>
          <a:blip r:embed="rId4"/>
          <a:stretch>
            <a:fillRect/>
          </a:stretch>
        </p:blipFill>
        <p:spPr>
          <a:xfrm>
            <a:off x="7666094" y="0"/>
            <a:ext cx="2409335" cy="6858000"/>
          </a:xfrm>
          <a:prstGeom prst="rect">
            <a:avLst/>
          </a:prstGeom>
        </p:spPr>
      </p:pic>
    </p:spTree>
    <p:extLst>
      <p:ext uri="{BB962C8B-B14F-4D97-AF65-F5344CB8AC3E}">
        <p14:creationId xmlns:p14="http://schemas.microsoft.com/office/powerpoint/2010/main" val="10933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B2910-89BC-3EF1-1EF5-909913690C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6C95894-A623-2AE7-3E9D-EA352E220B3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51F52FA-AF6B-B55F-55CB-2C243C3D7D45}"/>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EC9A5813-8148-A602-8ED6-482B27186889}"/>
              </a:ext>
            </a:extLst>
          </p:cNvPr>
          <p:cNvSpPr>
            <a:spLocks noGrp="1"/>
          </p:cNvSpPr>
          <p:nvPr>
            <p:ph idx="1"/>
          </p:nvPr>
        </p:nvSpPr>
        <p:spPr>
          <a:xfrm>
            <a:off x="1141413" y="1157734"/>
            <a:ext cx="4328945" cy="560832"/>
          </a:xfrm>
        </p:spPr>
        <p:txBody>
          <a:bodyPr>
            <a:normAutofit/>
          </a:bodyPr>
          <a:lstStyle/>
          <a:p>
            <a:pPr marL="0" indent="0">
              <a:buNone/>
            </a:pPr>
            <a:r>
              <a:rPr lang="it-IT" sz="1800" dirty="0"/>
              <a:t>Esecuzione programma</a:t>
            </a:r>
          </a:p>
        </p:txBody>
      </p:sp>
      <p:sp>
        <p:nvSpPr>
          <p:cNvPr id="2" name="Segnaposto contenuto 4">
            <a:extLst>
              <a:ext uri="{FF2B5EF4-FFF2-40B4-BE49-F238E27FC236}">
                <a16:creationId xmlns:a16="http://schemas.microsoft.com/office/drawing/2014/main" id="{375D4365-04F5-2AEA-851A-E944A60371BC}"/>
              </a:ext>
            </a:extLst>
          </p:cNvPr>
          <p:cNvSpPr txBox="1">
            <a:spLocks/>
          </p:cNvSpPr>
          <p:nvPr/>
        </p:nvSpPr>
        <p:spPr>
          <a:xfrm>
            <a:off x="1141413" y="1718565"/>
            <a:ext cx="5179176" cy="39817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Come previsto il programma richiede l’ input di 10 numeri a nostra scelta. Li inseriamo appositamente in un ordine casuale in modo tale da vedere più chiaramente il funzionamento dell’ algoritmo di ordinamento. Dopo l’ input vengono mostrati gli elementi del vettore nel medesimo ordine e successivamente il vettore ordinato, per tanto il codice funziona esattamente come previsto nel paragrafo precedente.</a:t>
            </a:r>
            <a:br>
              <a:rPr lang="it-IT" dirty="0">
                <a:effectLst/>
              </a:rPr>
            </a:br>
            <a:br>
              <a:rPr lang="it-IT" b="1" dirty="0">
                <a:effectLst/>
              </a:rPr>
            </a:br>
            <a:endParaRPr lang="it-IT" dirty="0">
              <a:effectLst/>
            </a:endParaRPr>
          </a:p>
        </p:txBody>
      </p:sp>
      <p:sp>
        <p:nvSpPr>
          <p:cNvPr id="17" name="Pulsante di azione: Avanti o successivo 16">
            <a:hlinkClick r:id="" action="ppaction://hlinkshowjump?jump=nextslide" highlightClick="1"/>
            <a:extLst>
              <a:ext uri="{FF2B5EF4-FFF2-40B4-BE49-F238E27FC236}">
                <a16:creationId xmlns:a16="http://schemas.microsoft.com/office/drawing/2014/main" id="{3A4799E6-9A2B-DC85-8F83-22F5801D791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63170CD-389C-D5E7-0399-8DE03007F7D6}"/>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B57A2B21-E422-7257-EA9C-5B4F5264BED0}"/>
              </a:ext>
            </a:extLst>
          </p:cNvPr>
          <p:cNvPicPr>
            <a:picLocks noChangeAspect="1"/>
          </p:cNvPicPr>
          <p:nvPr/>
        </p:nvPicPr>
        <p:blipFill>
          <a:blip r:embed="rId4"/>
          <a:stretch>
            <a:fillRect/>
          </a:stretch>
        </p:blipFill>
        <p:spPr>
          <a:xfrm>
            <a:off x="6721644" y="1604211"/>
            <a:ext cx="1171575" cy="1543050"/>
          </a:xfrm>
          <a:prstGeom prst="rect">
            <a:avLst/>
          </a:prstGeom>
        </p:spPr>
      </p:pic>
      <p:pic>
        <p:nvPicPr>
          <p:cNvPr id="10" name="Immagine 9">
            <a:extLst>
              <a:ext uri="{FF2B5EF4-FFF2-40B4-BE49-F238E27FC236}">
                <a16:creationId xmlns:a16="http://schemas.microsoft.com/office/drawing/2014/main" id="{AB89B90E-64B3-F03A-8CCA-23FE80F73BD0}"/>
              </a:ext>
            </a:extLst>
          </p:cNvPr>
          <p:cNvPicPr>
            <a:picLocks noChangeAspect="1"/>
          </p:cNvPicPr>
          <p:nvPr/>
        </p:nvPicPr>
        <p:blipFill>
          <a:blip r:embed="rId5"/>
          <a:stretch>
            <a:fillRect/>
          </a:stretch>
        </p:blipFill>
        <p:spPr>
          <a:xfrm>
            <a:off x="7441239" y="2469115"/>
            <a:ext cx="1362075" cy="1581150"/>
          </a:xfrm>
          <a:prstGeom prst="rect">
            <a:avLst/>
          </a:prstGeom>
        </p:spPr>
      </p:pic>
      <p:pic>
        <p:nvPicPr>
          <p:cNvPr id="11" name="Immagine 10">
            <a:extLst>
              <a:ext uri="{FF2B5EF4-FFF2-40B4-BE49-F238E27FC236}">
                <a16:creationId xmlns:a16="http://schemas.microsoft.com/office/drawing/2014/main" id="{098EFDC3-A02E-1281-FB6A-28201ECC08D3}"/>
              </a:ext>
            </a:extLst>
          </p:cNvPr>
          <p:cNvPicPr>
            <a:picLocks noChangeAspect="1"/>
          </p:cNvPicPr>
          <p:nvPr/>
        </p:nvPicPr>
        <p:blipFill>
          <a:blip r:embed="rId6"/>
          <a:stretch>
            <a:fillRect/>
          </a:stretch>
        </p:blipFill>
        <p:spPr>
          <a:xfrm>
            <a:off x="8189409" y="3228378"/>
            <a:ext cx="1333500" cy="1562100"/>
          </a:xfrm>
          <a:prstGeom prst="rect">
            <a:avLst/>
          </a:prstGeom>
        </p:spPr>
      </p:pic>
    </p:spTree>
    <p:extLst>
      <p:ext uri="{BB962C8B-B14F-4D97-AF65-F5344CB8AC3E}">
        <p14:creationId xmlns:p14="http://schemas.microsoft.com/office/powerpoint/2010/main" val="63794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7FF7-88AF-3E5E-8EA5-58A43E76AD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BDBF2ED-9EFD-38CC-7297-5DF3E1CC82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81BD040-CCB5-573F-21CB-A3FF8F05901B}"/>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798620B8-F119-E8AC-6BCA-72E179826656}"/>
              </a:ext>
            </a:extLst>
          </p:cNvPr>
          <p:cNvSpPr>
            <a:spLocks noGrp="1"/>
          </p:cNvSpPr>
          <p:nvPr>
            <p:ph idx="1"/>
          </p:nvPr>
        </p:nvSpPr>
        <p:spPr>
          <a:xfrm>
            <a:off x="1141413" y="1157734"/>
            <a:ext cx="4328945" cy="560832"/>
          </a:xfrm>
        </p:spPr>
        <p:txBody>
          <a:bodyPr>
            <a:normAutofit/>
          </a:bodyPr>
          <a:lstStyle/>
          <a:p>
            <a:pPr marL="0" indent="0">
              <a:buNone/>
            </a:pPr>
            <a:r>
              <a:rPr lang="it-IT" sz="1800" dirty="0"/>
              <a:t>Modifica programma</a:t>
            </a:r>
          </a:p>
        </p:txBody>
      </p:sp>
      <p:sp>
        <p:nvSpPr>
          <p:cNvPr id="2" name="Segnaposto contenuto 4">
            <a:extLst>
              <a:ext uri="{FF2B5EF4-FFF2-40B4-BE49-F238E27FC236}">
                <a16:creationId xmlns:a16="http://schemas.microsoft.com/office/drawing/2014/main" id="{D5A8F592-775F-0082-467E-95973BAB50FE}"/>
              </a:ext>
            </a:extLst>
          </p:cNvPr>
          <p:cNvSpPr txBox="1">
            <a:spLocks/>
          </p:cNvSpPr>
          <p:nvPr/>
        </p:nvSpPr>
        <p:spPr>
          <a:xfrm>
            <a:off x="1141413" y="1718566"/>
            <a:ext cx="5179176" cy="308203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Il nostro obiettivo con la modifica del programma è ottenere un errore di segmentazione.</a:t>
            </a:r>
            <a:br>
              <a:rPr lang="it-IT" dirty="0">
                <a:effectLst/>
              </a:rPr>
            </a:br>
            <a:r>
              <a:rPr lang="it-IT" dirty="0">
                <a:effectLst/>
              </a:rPr>
              <a:t>“Punteremo” a causare tale errore </a:t>
            </a:r>
            <a:r>
              <a:rPr lang="it-IT" b="1" dirty="0">
                <a:effectLst/>
              </a:rPr>
              <a:t>accedendo a memoria non valida.</a:t>
            </a:r>
          </a:p>
          <a:p>
            <a:pPr marL="0" indent="0">
              <a:buNone/>
            </a:pPr>
            <a:r>
              <a:rPr lang="it-IT" dirty="0">
                <a:effectLst/>
              </a:rPr>
              <a:t>Successivamente abbiamo effettuato delle modifiche sostanziali al programma per: implementare la selezione della versione del programma, gestire gli errori di input</a:t>
            </a:r>
          </a:p>
          <a:p>
            <a:pPr marL="0" indent="0">
              <a:buNone/>
            </a:pPr>
            <a:endParaRPr lang="it-IT" dirty="0">
              <a:effectLst/>
            </a:endParaRPr>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C8194A6-4CCE-896D-C7AB-86AD41DA4DA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90F67561-3691-981B-3967-EBC084BEE9C6}"/>
              </a:ext>
            </a:extLst>
          </p:cNvPr>
          <p:cNvPicPr>
            <a:picLocks noChangeAspect="1"/>
          </p:cNvPicPr>
          <p:nvPr/>
        </p:nvPicPr>
        <p:blipFill>
          <a:blip r:embed="rId4"/>
          <a:stretch>
            <a:fillRect/>
          </a:stretch>
        </p:blipFill>
        <p:spPr>
          <a:xfrm>
            <a:off x="6369080" y="1323411"/>
            <a:ext cx="2543175" cy="1333500"/>
          </a:xfrm>
          <a:prstGeom prst="rect">
            <a:avLst/>
          </a:prstGeom>
        </p:spPr>
      </p:pic>
      <p:pic>
        <p:nvPicPr>
          <p:cNvPr id="7" name="Immagine 6">
            <a:extLst>
              <a:ext uri="{FF2B5EF4-FFF2-40B4-BE49-F238E27FC236}">
                <a16:creationId xmlns:a16="http://schemas.microsoft.com/office/drawing/2014/main" id="{FD6D2B4F-8F1A-8C83-1279-BD5EB94AD80C}"/>
              </a:ext>
            </a:extLst>
          </p:cNvPr>
          <p:cNvPicPr>
            <a:picLocks noChangeAspect="1"/>
          </p:cNvPicPr>
          <p:nvPr/>
        </p:nvPicPr>
        <p:blipFill>
          <a:blip r:embed="rId5"/>
          <a:stretch>
            <a:fillRect/>
          </a:stretch>
        </p:blipFill>
        <p:spPr>
          <a:xfrm>
            <a:off x="9087278" y="2108238"/>
            <a:ext cx="1381125" cy="581025"/>
          </a:xfrm>
          <a:prstGeom prst="rect">
            <a:avLst/>
          </a:prstGeom>
        </p:spPr>
      </p:pic>
      <p:pic>
        <p:nvPicPr>
          <p:cNvPr id="12" name="Immagine 11">
            <a:extLst>
              <a:ext uri="{FF2B5EF4-FFF2-40B4-BE49-F238E27FC236}">
                <a16:creationId xmlns:a16="http://schemas.microsoft.com/office/drawing/2014/main" id="{A57213C3-1399-7905-5292-703FBE7D8266}"/>
              </a:ext>
            </a:extLst>
          </p:cNvPr>
          <p:cNvPicPr>
            <a:picLocks noChangeAspect="1"/>
          </p:cNvPicPr>
          <p:nvPr/>
        </p:nvPicPr>
        <p:blipFill>
          <a:blip r:embed="rId6"/>
          <a:stretch>
            <a:fillRect/>
          </a:stretch>
        </p:blipFill>
        <p:spPr>
          <a:xfrm>
            <a:off x="6369080" y="2760980"/>
            <a:ext cx="4611370" cy="3487420"/>
          </a:xfrm>
          <a:prstGeom prst="rect">
            <a:avLst/>
          </a:prstGeom>
        </p:spPr>
      </p:pic>
      <p:pic>
        <p:nvPicPr>
          <p:cNvPr id="15" name="Immagine 14">
            <a:extLst>
              <a:ext uri="{FF2B5EF4-FFF2-40B4-BE49-F238E27FC236}">
                <a16:creationId xmlns:a16="http://schemas.microsoft.com/office/drawing/2014/main" id="{6DEE1B71-B6B3-64FF-90EF-E87712F7621C}"/>
              </a:ext>
            </a:extLst>
          </p:cNvPr>
          <p:cNvPicPr>
            <a:picLocks noChangeAspect="1"/>
          </p:cNvPicPr>
          <p:nvPr/>
        </p:nvPicPr>
        <p:blipFill>
          <a:blip r:embed="rId7"/>
          <a:stretch>
            <a:fillRect/>
          </a:stretch>
        </p:blipFill>
        <p:spPr>
          <a:xfrm>
            <a:off x="1211550" y="4581494"/>
            <a:ext cx="1676634" cy="438211"/>
          </a:xfrm>
          <a:prstGeom prst="rect">
            <a:avLst/>
          </a:prstGeom>
        </p:spPr>
      </p:pic>
      <p:pic>
        <p:nvPicPr>
          <p:cNvPr id="19" name="Immagine 18">
            <a:extLst>
              <a:ext uri="{FF2B5EF4-FFF2-40B4-BE49-F238E27FC236}">
                <a16:creationId xmlns:a16="http://schemas.microsoft.com/office/drawing/2014/main" id="{FF62EEBC-354A-A245-F1D8-81909E876D13}"/>
              </a:ext>
            </a:extLst>
          </p:cNvPr>
          <p:cNvPicPr>
            <a:picLocks noChangeAspect="1"/>
          </p:cNvPicPr>
          <p:nvPr/>
        </p:nvPicPr>
        <p:blipFill>
          <a:blip r:embed="rId8"/>
          <a:stretch>
            <a:fillRect/>
          </a:stretch>
        </p:blipFill>
        <p:spPr>
          <a:xfrm>
            <a:off x="1211550" y="5077303"/>
            <a:ext cx="3048425" cy="704948"/>
          </a:xfrm>
          <a:prstGeom prst="rect">
            <a:avLst/>
          </a:prstGeom>
        </p:spPr>
      </p:pic>
      <p:pic>
        <p:nvPicPr>
          <p:cNvPr id="20" name="Immagine 19">
            <a:extLst>
              <a:ext uri="{FF2B5EF4-FFF2-40B4-BE49-F238E27FC236}">
                <a16:creationId xmlns:a16="http://schemas.microsoft.com/office/drawing/2014/main" id="{837EA26A-4405-B236-122D-A0DE21E154F4}"/>
              </a:ext>
            </a:extLst>
          </p:cNvPr>
          <p:cNvPicPr>
            <a:picLocks noChangeAspect="1"/>
          </p:cNvPicPr>
          <p:nvPr/>
        </p:nvPicPr>
        <p:blipFill>
          <a:blip r:embed="rId9"/>
          <a:stretch>
            <a:fillRect/>
          </a:stretch>
        </p:blipFill>
        <p:spPr>
          <a:xfrm>
            <a:off x="1141413" y="5839849"/>
            <a:ext cx="3867150" cy="371475"/>
          </a:xfrm>
          <a:prstGeom prst="rect">
            <a:avLst/>
          </a:prstGeom>
        </p:spPr>
      </p:pic>
    </p:spTree>
    <p:extLst>
      <p:ext uri="{BB962C8B-B14F-4D97-AF65-F5344CB8AC3E}">
        <p14:creationId xmlns:p14="http://schemas.microsoft.com/office/powerpoint/2010/main" val="273256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4153-5368-6609-5661-08987F0B9B2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ED117738-FADA-023A-4328-1DC2D6AF6E6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A1F0FF3-8B16-3025-0B38-DF21EDFB2846}"/>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8BE5C573-C647-C26D-D8D6-410DDADABE1C}"/>
              </a:ext>
            </a:extLst>
          </p:cNvPr>
          <p:cNvSpPr>
            <a:spLocks noGrp="1"/>
          </p:cNvSpPr>
          <p:nvPr>
            <p:ph idx="1"/>
          </p:nvPr>
        </p:nvSpPr>
        <p:spPr>
          <a:xfrm>
            <a:off x="1141413" y="1438151"/>
            <a:ext cx="4328945" cy="3819650"/>
          </a:xfrm>
        </p:spPr>
        <p:txBody>
          <a:bodyPr>
            <a:normAutofit/>
          </a:bodyPr>
          <a:lstStyle/>
          <a:p>
            <a:pPr marL="0" indent="0">
              <a:buNone/>
            </a:pPr>
            <a:r>
              <a:rPr lang="it-IT" dirty="0" err="1"/>
              <a:t>Metasploit</a:t>
            </a:r>
            <a:r>
              <a:rPr lang="it-IT" dirty="0"/>
              <a:t> è un framework open-source ampiamente utilizzato per lo sviluppo, il test e l'esecuzione di exploit su sistemi informatici. Creato da Rapid7, </a:t>
            </a:r>
            <a:r>
              <a:rPr lang="it-IT" dirty="0" err="1"/>
              <a:t>Metasploit</a:t>
            </a:r>
            <a:r>
              <a:rPr lang="it-IT" dirty="0"/>
              <a:t> fornisce una piattaforma completa per la gestione e l'esecuzione di attacchi di sicurezza, test di penetrazione e sviluppo di strumenti di hacking.</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2225C42-D88C-1418-16A7-E0AE1AF0539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A5147780-0D9F-3D5D-555D-DCA3F22DEF7D}"/>
              </a:ext>
            </a:extLst>
          </p:cNvPr>
          <p:cNvPicPr>
            <a:picLocks noChangeAspect="1"/>
          </p:cNvPicPr>
          <p:nvPr/>
        </p:nvPicPr>
        <p:blipFill>
          <a:blip r:embed="rId4"/>
          <a:stretch>
            <a:fillRect/>
          </a:stretch>
        </p:blipFill>
        <p:spPr>
          <a:xfrm>
            <a:off x="6212723" y="1170432"/>
            <a:ext cx="3486150" cy="4686935"/>
          </a:xfrm>
          <a:prstGeom prst="rect">
            <a:avLst/>
          </a:prstGeom>
        </p:spPr>
      </p:pic>
    </p:spTree>
    <p:extLst>
      <p:ext uri="{BB962C8B-B14F-4D97-AF65-F5344CB8AC3E}">
        <p14:creationId xmlns:p14="http://schemas.microsoft.com/office/powerpoint/2010/main" val="87916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3B829-CE02-5EB7-4164-7CBE4101D28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F0789A5-989F-1B10-A0FB-42DD5E592026}"/>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F8F81B4-884F-ABF4-05A4-945DB086A00B}"/>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E1908B8C-1593-3028-A9E3-35A4584F3F02}"/>
              </a:ext>
            </a:extLst>
          </p:cNvPr>
          <p:cNvSpPr>
            <a:spLocks noGrp="1"/>
          </p:cNvSpPr>
          <p:nvPr>
            <p:ph idx="1"/>
          </p:nvPr>
        </p:nvSpPr>
        <p:spPr>
          <a:xfrm>
            <a:off x="1141413" y="1323795"/>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06E9EDE6-C292-26BE-0899-7E5C264439C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8278F0CA-9C87-759C-778F-7ACB9ACA4C8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B6FB624E-13C7-EDCA-36BA-C7CE4A3C98E8}"/>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192.168.50.150</a:t>
            </a:r>
            <a:br>
              <a:rPr lang="it-IT" sz="1800" dirty="0"/>
            </a:br>
            <a:r>
              <a:rPr lang="it-IT" sz="1800" dirty="0"/>
              <a:t>l’indirizzo di Kali Linux su 192.168.50.100</a:t>
            </a:r>
          </a:p>
        </p:txBody>
      </p:sp>
      <p:pic>
        <p:nvPicPr>
          <p:cNvPr id="7" name="Immagine 6">
            <a:extLst>
              <a:ext uri="{FF2B5EF4-FFF2-40B4-BE49-F238E27FC236}">
                <a16:creationId xmlns:a16="http://schemas.microsoft.com/office/drawing/2014/main" id="{E99ECB0C-536B-0934-43E9-AB0D51CAD80D}"/>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8" name="Immagine 7">
            <a:extLst>
              <a:ext uri="{FF2B5EF4-FFF2-40B4-BE49-F238E27FC236}">
                <a16:creationId xmlns:a16="http://schemas.microsoft.com/office/drawing/2014/main" id="{2E6CF6C4-30AA-2BFB-9446-0271AD9B13DC}"/>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9" name="Immagine 8">
            <a:extLst>
              <a:ext uri="{FF2B5EF4-FFF2-40B4-BE49-F238E27FC236}">
                <a16:creationId xmlns:a16="http://schemas.microsoft.com/office/drawing/2014/main" id="{44795816-636D-96DE-C7CE-146DED624F84}"/>
              </a:ext>
            </a:extLst>
          </p:cNvPr>
          <p:cNvPicPr>
            <a:picLocks noChangeAspect="1"/>
          </p:cNvPicPr>
          <p:nvPr/>
        </p:nvPicPr>
        <p:blipFill>
          <a:blip r:embed="rId6"/>
          <a:stretch>
            <a:fillRect/>
          </a:stretch>
        </p:blipFill>
        <p:spPr>
          <a:xfrm>
            <a:off x="1141413" y="3429000"/>
            <a:ext cx="2828925" cy="1209675"/>
          </a:xfrm>
          <a:prstGeom prst="rect">
            <a:avLst/>
          </a:prstGeom>
        </p:spPr>
      </p:pic>
      <p:pic>
        <p:nvPicPr>
          <p:cNvPr id="10" name="Immagine 9">
            <a:extLst>
              <a:ext uri="{FF2B5EF4-FFF2-40B4-BE49-F238E27FC236}">
                <a16:creationId xmlns:a16="http://schemas.microsoft.com/office/drawing/2014/main" id="{FAB74FCE-9097-DA4C-EA98-CB85AE7E3DD4}"/>
              </a:ext>
            </a:extLst>
          </p:cNvPr>
          <p:cNvPicPr>
            <a:picLocks noChangeAspect="1"/>
          </p:cNvPicPr>
          <p:nvPr/>
        </p:nvPicPr>
        <p:blipFill>
          <a:blip r:embed="rId7"/>
          <a:stretch>
            <a:fillRect/>
          </a:stretch>
        </p:blipFill>
        <p:spPr>
          <a:xfrm>
            <a:off x="3365380" y="4144746"/>
            <a:ext cx="4752340" cy="2355850"/>
          </a:xfrm>
          <a:prstGeom prst="rect">
            <a:avLst/>
          </a:prstGeom>
        </p:spPr>
      </p:pic>
    </p:spTree>
    <p:extLst>
      <p:ext uri="{BB962C8B-B14F-4D97-AF65-F5344CB8AC3E}">
        <p14:creationId xmlns:p14="http://schemas.microsoft.com/office/powerpoint/2010/main" val="5597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737F-1331-40DA-4D00-1DDCF519FDCB}"/>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B9D090-43F6-875A-B1AC-5FDD222E293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2CB04612-D78C-7D9B-06BC-7F3601695999}"/>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5F6A1BD6-4B89-5DCB-A0B4-450F32D61FD2}"/>
              </a:ext>
            </a:extLst>
          </p:cNvPr>
          <p:cNvSpPr>
            <a:spLocks noGrp="1"/>
          </p:cNvSpPr>
          <p:nvPr>
            <p:ph idx="1"/>
          </p:nvPr>
        </p:nvSpPr>
        <p:spPr>
          <a:xfrm>
            <a:off x="1141413" y="1323795"/>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CA05DE4A-791A-05D6-3169-C845E6D7F6F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28BFD42C-1639-0494-CEA1-3F6BE0AEEA7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ADC3DB90-8293-A337-1512-B8A13B274C47}"/>
              </a:ext>
            </a:extLst>
          </p:cNvPr>
          <p:cNvSpPr txBox="1">
            <a:spLocks/>
          </p:cNvSpPr>
          <p:nvPr/>
        </p:nvSpPr>
        <p:spPr>
          <a:xfrm>
            <a:off x="1141413" y="1884626"/>
            <a:ext cx="4328945" cy="430586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err="1">
                <a:effectLst/>
              </a:rPr>
              <a:t>Nessus</a:t>
            </a:r>
            <a:r>
              <a:rPr lang="it-IT" sz="1800" dirty="0">
                <a:effectLst/>
              </a:rPr>
              <a:t> è uno strumento per la gestione delle vulnerabilità di rete, utilizzato per individuare e valutare le vulnerabilità presenti in sistemi e reti. È un software </a:t>
            </a:r>
            <a:r>
              <a:rPr lang="it-IT" sz="1800" dirty="0" err="1">
                <a:effectLst/>
              </a:rPr>
              <a:t>client-server</a:t>
            </a:r>
            <a:r>
              <a:rPr lang="it-IT" sz="1800" dirty="0">
                <a:effectLst/>
              </a:rPr>
              <a:t> che offre diverse funzionalità per la scansione e la gestione delle vulnerabilità. </a:t>
            </a:r>
            <a:r>
              <a:rPr lang="it-IT" sz="1800" dirty="0" err="1">
                <a:effectLst/>
              </a:rPr>
              <a:t>Nessus</a:t>
            </a:r>
            <a:r>
              <a:rPr lang="it-IT" sz="1800" dirty="0">
                <a:effectLst/>
              </a:rPr>
              <a:t> è ampiamente utilizzato come standard di settore per la valutazione delle vulnerabilità.</a:t>
            </a:r>
          </a:p>
          <a:p>
            <a:pPr marL="0" indent="0">
              <a:buNone/>
            </a:pPr>
            <a:r>
              <a:rPr lang="it-IT" sz="1800" dirty="0">
                <a:effectLst/>
              </a:rPr>
              <a:t>Avviato </a:t>
            </a:r>
            <a:r>
              <a:rPr lang="it-IT" sz="1800" dirty="0" err="1">
                <a:effectLst/>
              </a:rPr>
              <a:t>nexus</a:t>
            </a:r>
            <a:r>
              <a:rPr lang="it-IT" sz="1800" dirty="0">
                <a:effectLst/>
              </a:rPr>
              <a:t> sul target 192.168.50.150 Il nostro focus va sul servizio Samba attivo sulla porta TCP 445</a:t>
            </a:r>
            <a:endParaRPr lang="it-IT" sz="1800" dirty="0"/>
          </a:p>
        </p:txBody>
      </p:sp>
      <p:pic>
        <p:nvPicPr>
          <p:cNvPr id="2" name="Immagine 1">
            <a:extLst>
              <a:ext uri="{FF2B5EF4-FFF2-40B4-BE49-F238E27FC236}">
                <a16:creationId xmlns:a16="http://schemas.microsoft.com/office/drawing/2014/main" id="{DC72F6BA-D4D0-6DCA-BAB0-4AD467B3E687}"/>
              </a:ext>
            </a:extLst>
          </p:cNvPr>
          <p:cNvPicPr>
            <a:picLocks noChangeAspect="1"/>
          </p:cNvPicPr>
          <p:nvPr/>
        </p:nvPicPr>
        <p:blipFill>
          <a:blip r:embed="rId4"/>
          <a:stretch>
            <a:fillRect/>
          </a:stretch>
        </p:blipFill>
        <p:spPr>
          <a:xfrm>
            <a:off x="6094412" y="1884626"/>
            <a:ext cx="3962400" cy="3232150"/>
          </a:xfrm>
          <a:prstGeom prst="rect">
            <a:avLst/>
          </a:prstGeom>
        </p:spPr>
      </p:pic>
    </p:spTree>
    <p:extLst>
      <p:ext uri="{BB962C8B-B14F-4D97-AF65-F5344CB8AC3E}">
        <p14:creationId xmlns:p14="http://schemas.microsoft.com/office/powerpoint/2010/main" val="6114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C1CE5-E35E-F793-5BEC-831B9E05680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2B9DAD7D-82FA-A0C7-C664-0B32573F21A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0DB917A-CAA7-6E73-9877-C2AC59C88336}"/>
              </a:ext>
            </a:extLst>
          </p:cNvPr>
          <p:cNvSpPr>
            <a:spLocks noGrp="1"/>
          </p:cNvSpPr>
          <p:nvPr>
            <p:ph type="title"/>
          </p:nvPr>
        </p:nvSpPr>
        <p:spPr>
          <a:xfrm>
            <a:off x="1141413" y="609600"/>
            <a:ext cx="9905998" cy="560832"/>
          </a:xfrm>
        </p:spPr>
        <p:txBody>
          <a:bodyPr>
            <a:normAutofit fontScale="90000"/>
          </a:bodyPr>
          <a:lstStyle/>
          <a:p>
            <a:r>
              <a:rPr lang="it-IT" dirty="0"/>
              <a:t>Indice</a:t>
            </a:r>
          </a:p>
        </p:txBody>
      </p:sp>
      <p:sp>
        <p:nvSpPr>
          <p:cNvPr id="5" name="Segnaposto contenuto 4">
            <a:extLst>
              <a:ext uri="{FF2B5EF4-FFF2-40B4-BE49-F238E27FC236}">
                <a16:creationId xmlns:a16="http://schemas.microsoft.com/office/drawing/2014/main" id="{BB4FE8A8-3253-E812-806D-2CD4626F1663}"/>
              </a:ext>
            </a:extLst>
          </p:cNvPr>
          <p:cNvSpPr>
            <a:spLocks noGrp="1"/>
          </p:cNvSpPr>
          <p:nvPr>
            <p:ph idx="1"/>
          </p:nvPr>
        </p:nvSpPr>
        <p:spPr>
          <a:xfrm>
            <a:off x="1141413" y="1438151"/>
            <a:ext cx="9905998" cy="4353050"/>
          </a:xfrm>
        </p:spPr>
        <p:txBody>
          <a:bodyPr/>
          <a:lstStyle/>
          <a:p>
            <a:r>
              <a:rPr lang="it-IT" dirty="0">
                <a:hlinkClick r:id="rId4" action="ppaction://hlinksldjump"/>
              </a:rPr>
              <a:t>Presentazione Team</a:t>
            </a:r>
            <a:endParaRPr lang="it-IT" dirty="0"/>
          </a:p>
          <a:p>
            <a:r>
              <a:rPr lang="it-IT" dirty="0">
                <a:hlinkClick r:id="rId5" action="ppaction://hlinksldjump"/>
              </a:rPr>
              <a:t>Traccia 1 – Web Application Exploit </a:t>
            </a:r>
            <a:r>
              <a:rPr lang="it-IT" dirty="0" err="1">
                <a:hlinkClick r:id="rId5" action="ppaction://hlinksldjump"/>
              </a:rPr>
              <a:t>SQLi</a:t>
            </a:r>
            <a:endParaRPr lang="it-IT" dirty="0"/>
          </a:p>
          <a:p>
            <a:r>
              <a:rPr lang="it-IT" dirty="0">
                <a:hlinkClick r:id="rId6" action="ppaction://hlinksldjump"/>
              </a:rPr>
              <a:t>Traccia 2 – Web Application Exploit XSS</a:t>
            </a:r>
            <a:endParaRPr lang="it-IT" dirty="0"/>
          </a:p>
          <a:p>
            <a:r>
              <a:rPr lang="it-IT" dirty="0">
                <a:hlinkClick r:id="rId7" action="ppaction://hlinksldjump"/>
              </a:rPr>
              <a:t>Traccia 3 – System exploit BOF</a:t>
            </a:r>
            <a:endParaRPr lang="it-IT" dirty="0"/>
          </a:p>
          <a:p>
            <a:r>
              <a:rPr lang="it-IT" dirty="0">
                <a:hlinkClick r:id="rId8" action="ppaction://hlinksldjump"/>
              </a:rPr>
              <a:t>Traccia 4 – Exploit </a:t>
            </a:r>
            <a:r>
              <a:rPr lang="it-IT" dirty="0" err="1">
                <a:hlinkClick r:id="rId8" action="ppaction://hlinksldjump"/>
              </a:rPr>
              <a:t>Metasploitable</a:t>
            </a:r>
            <a:r>
              <a:rPr lang="it-IT" dirty="0">
                <a:hlinkClick r:id="rId8" action="ppaction://hlinksldjump"/>
              </a:rPr>
              <a:t> con </a:t>
            </a:r>
            <a:r>
              <a:rPr lang="it-IT" dirty="0" err="1">
                <a:hlinkClick r:id="rId8" action="ppaction://hlinksldjump"/>
              </a:rPr>
              <a:t>Metasploit</a:t>
            </a:r>
            <a:endParaRPr lang="it-IT" dirty="0"/>
          </a:p>
          <a:p>
            <a:r>
              <a:rPr lang="it-IT" dirty="0">
                <a:hlinkClick r:id="rId9" action="ppaction://hlinksldjump"/>
              </a:rPr>
              <a:t>Traccia 5 – Exploit Windows con </a:t>
            </a:r>
            <a:r>
              <a:rPr lang="it-IT" dirty="0" err="1">
                <a:hlinkClick r:id="rId9" action="ppaction://hlinksldjump"/>
              </a:rPr>
              <a:t>Metasploit</a:t>
            </a:r>
            <a:endParaRPr lang="it-IT" dirty="0"/>
          </a:p>
          <a:p>
            <a:r>
              <a:rPr lang="it-IT" dirty="0">
                <a:hlinkClick r:id="rId10" action="ppaction://hlinksldjump"/>
              </a:rPr>
              <a:t>Traccia Bonus 1 – </a:t>
            </a:r>
            <a:r>
              <a:rPr lang="it-IT" dirty="0" err="1">
                <a:hlinkClick r:id="rId10" action="ppaction://hlinksldjump"/>
              </a:rPr>
              <a:t>Blackbox</a:t>
            </a:r>
            <a:r>
              <a:rPr lang="it-IT" dirty="0">
                <a:hlinkClick r:id="rId10" action="ppaction://hlinksldjump"/>
              </a:rPr>
              <a:t> </a:t>
            </a:r>
            <a:r>
              <a:rPr lang="it-IT" dirty="0" err="1">
                <a:hlinkClick r:id="rId10" action="ppaction://hlinksldjump"/>
              </a:rPr>
              <a:t>Jangow</a:t>
            </a:r>
            <a:r>
              <a:rPr lang="it-IT" dirty="0">
                <a:hlinkClick r:id="rId10" action="ppaction://hlinksldjump"/>
              </a:rPr>
              <a:t> 01</a:t>
            </a:r>
            <a:endParaRPr lang="it-IT" dirty="0"/>
          </a:p>
          <a:p>
            <a:r>
              <a:rPr lang="it-IT" dirty="0">
                <a:hlinkClick r:id="rId11" action="ppaction://hlinksldjump"/>
              </a:rPr>
              <a:t>Traccia Bonus 2 – </a:t>
            </a:r>
            <a:r>
              <a:rPr lang="it-IT" dirty="0" err="1">
                <a:hlinkClick r:id="rId11" action="ppaction://hlinksldjump"/>
              </a:rPr>
              <a:t>Blackbox</a:t>
            </a:r>
            <a:r>
              <a:rPr lang="it-IT" dirty="0">
                <a:hlinkClick r:id="rId11" action="ppaction://hlinksldjump"/>
              </a:rPr>
              <a:t> Empire Lupin One</a:t>
            </a:r>
            <a:endParaRPr lang="it-IT" dirty="0"/>
          </a:p>
          <a:p>
            <a:r>
              <a:rPr lang="it-IT" dirty="0">
                <a:hlinkClick r:id="rId12" action="ppaction://hlinksldjump"/>
              </a:rPr>
              <a:t>Traccia Bonus 3 – </a:t>
            </a:r>
            <a:r>
              <a:rPr lang="it-IT" dirty="0" err="1">
                <a:hlinkClick r:id="rId12" action="ppaction://hlinksldjump"/>
              </a:rPr>
              <a:t>Blackbox</a:t>
            </a:r>
            <a:r>
              <a:rPr lang="it-IT" dirty="0">
                <a:hlinkClick r:id="rId12" action="ppaction://hlinksldjump"/>
              </a:rPr>
              <a:t> EPICODE (Harry P)</a:t>
            </a:r>
            <a:endParaRPr lang="it-IT" dirty="0"/>
          </a:p>
        </p:txBody>
      </p:sp>
    </p:spTree>
    <p:extLst>
      <p:ext uri="{BB962C8B-B14F-4D97-AF65-F5344CB8AC3E}">
        <p14:creationId xmlns:p14="http://schemas.microsoft.com/office/powerpoint/2010/main" val="12009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C1196-6CE7-99B0-C947-2BAD92A6BFF6}"/>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4C8E343-9292-CAF9-3D60-A1698465309F}"/>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031CF8B-7273-12B2-3B6D-679FA91A5B0F}"/>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6899DC86-8650-BD52-BCD5-DF9A78F35595}"/>
              </a:ext>
            </a:extLst>
          </p:cNvPr>
          <p:cNvSpPr>
            <a:spLocks noGrp="1"/>
          </p:cNvSpPr>
          <p:nvPr>
            <p:ph idx="1"/>
          </p:nvPr>
        </p:nvSpPr>
        <p:spPr>
          <a:xfrm>
            <a:off x="1141413" y="1323795"/>
            <a:ext cx="4328945" cy="560832"/>
          </a:xfrm>
        </p:spPr>
        <p:txBody>
          <a:bodyPr>
            <a:normAutofit fontScale="92500"/>
          </a:bodyPr>
          <a:lstStyle/>
          <a:p>
            <a:pPr marL="0" indent="0">
              <a:buNone/>
            </a:pPr>
            <a:r>
              <a:rPr lang="it-IT" sz="1800" dirty="0"/>
              <a:t>Exploit del Servizio Samba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69F572F2-8048-56CF-8C3D-E371DDD5390F}"/>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6B400841-08F9-4C71-3BC7-A926C4A1847B}"/>
              </a:ext>
            </a:extLst>
          </p:cNvPr>
          <p:cNvSpPr txBox="1">
            <a:spLocks/>
          </p:cNvSpPr>
          <p:nvPr/>
        </p:nvSpPr>
        <p:spPr>
          <a:xfrm>
            <a:off x="1141413" y="1884626"/>
            <a:ext cx="4328945" cy="233408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La traccia ci suggerisce il modulo da impiegare: di conseguenza la strada è in discesa</a:t>
            </a:r>
          </a:p>
          <a:p>
            <a:pPr marL="0" indent="0">
              <a:buNone/>
            </a:pPr>
            <a:r>
              <a:rPr lang="it-IT" sz="1800" dirty="0">
                <a:effectLst/>
              </a:rPr>
              <a:t>Avviamo </a:t>
            </a:r>
            <a:r>
              <a:rPr lang="it-IT" sz="1800" dirty="0" err="1">
                <a:effectLst/>
              </a:rPr>
              <a:t>metasploit</a:t>
            </a:r>
            <a:endParaRPr lang="it-IT" sz="1800" dirty="0">
              <a:effectLst/>
            </a:endParaRPr>
          </a:p>
          <a:p>
            <a:pPr marL="0" indent="0">
              <a:buNone/>
            </a:pPr>
            <a:r>
              <a:rPr lang="it-IT" sz="1800" dirty="0">
                <a:effectLst/>
              </a:rPr>
              <a:t>Selezioniamo il modulo configurandolo</a:t>
            </a:r>
          </a:p>
          <a:p>
            <a:pPr marL="0" indent="0">
              <a:buNone/>
            </a:pPr>
            <a:r>
              <a:rPr lang="it-IT" sz="1800" dirty="0">
                <a:effectLst/>
              </a:rPr>
              <a:t>Diamo il via all’exploit</a:t>
            </a:r>
            <a:endParaRPr lang="it-IT" sz="1800" dirty="0"/>
          </a:p>
        </p:txBody>
      </p:sp>
      <p:pic>
        <p:nvPicPr>
          <p:cNvPr id="9" name="Immagine 8">
            <a:extLst>
              <a:ext uri="{FF2B5EF4-FFF2-40B4-BE49-F238E27FC236}">
                <a16:creationId xmlns:a16="http://schemas.microsoft.com/office/drawing/2014/main" id="{DD6CB6A7-55F7-E278-D8BB-BEF8FD2CD2A8}"/>
              </a:ext>
            </a:extLst>
          </p:cNvPr>
          <p:cNvPicPr>
            <a:picLocks noChangeAspect="1"/>
          </p:cNvPicPr>
          <p:nvPr/>
        </p:nvPicPr>
        <p:blipFill>
          <a:blip r:embed="rId4"/>
          <a:stretch>
            <a:fillRect/>
          </a:stretch>
        </p:blipFill>
        <p:spPr>
          <a:xfrm>
            <a:off x="5871060" y="1374967"/>
            <a:ext cx="3400900" cy="1019317"/>
          </a:xfrm>
          <a:prstGeom prst="rect">
            <a:avLst/>
          </a:prstGeom>
        </p:spPr>
      </p:pic>
      <p:pic>
        <p:nvPicPr>
          <p:cNvPr id="11" name="Immagine 10">
            <a:extLst>
              <a:ext uri="{FF2B5EF4-FFF2-40B4-BE49-F238E27FC236}">
                <a16:creationId xmlns:a16="http://schemas.microsoft.com/office/drawing/2014/main" id="{9455627E-01BD-A0E6-6C8B-EB8181A930DF}"/>
              </a:ext>
            </a:extLst>
          </p:cNvPr>
          <p:cNvPicPr>
            <a:picLocks noChangeAspect="1"/>
          </p:cNvPicPr>
          <p:nvPr/>
        </p:nvPicPr>
        <p:blipFill>
          <a:blip r:embed="rId5"/>
          <a:stretch>
            <a:fillRect/>
          </a:stretch>
        </p:blipFill>
        <p:spPr>
          <a:xfrm>
            <a:off x="3967148" y="2563071"/>
            <a:ext cx="6916115" cy="1400370"/>
          </a:xfrm>
          <a:prstGeom prst="rect">
            <a:avLst/>
          </a:prstGeom>
        </p:spPr>
      </p:pic>
      <p:pic>
        <p:nvPicPr>
          <p:cNvPr id="12" name="Immagine 11">
            <a:extLst>
              <a:ext uri="{FF2B5EF4-FFF2-40B4-BE49-F238E27FC236}">
                <a16:creationId xmlns:a16="http://schemas.microsoft.com/office/drawing/2014/main" id="{2089C9AB-7D4E-4302-4D36-B79A0BDE145A}"/>
              </a:ext>
            </a:extLst>
          </p:cNvPr>
          <p:cNvPicPr>
            <a:picLocks noChangeAspect="1"/>
          </p:cNvPicPr>
          <p:nvPr/>
        </p:nvPicPr>
        <p:blipFill>
          <a:blip r:embed="rId6"/>
          <a:stretch>
            <a:fillRect/>
          </a:stretch>
        </p:blipFill>
        <p:spPr>
          <a:xfrm>
            <a:off x="1210385" y="4346542"/>
            <a:ext cx="4191000" cy="866775"/>
          </a:xfrm>
          <a:prstGeom prst="rect">
            <a:avLst/>
          </a:prstGeom>
        </p:spPr>
      </p:pic>
      <p:pic>
        <p:nvPicPr>
          <p:cNvPr id="13" name="Immagine 12">
            <a:extLst>
              <a:ext uri="{FF2B5EF4-FFF2-40B4-BE49-F238E27FC236}">
                <a16:creationId xmlns:a16="http://schemas.microsoft.com/office/drawing/2014/main" id="{03115219-8D93-0C80-DF56-B969201E1324}"/>
              </a:ext>
            </a:extLst>
          </p:cNvPr>
          <p:cNvPicPr>
            <a:picLocks noChangeAspect="1"/>
          </p:cNvPicPr>
          <p:nvPr/>
        </p:nvPicPr>
        <p:blipFill>
          <a:blip r:embed="rId7"/>
          <a:stretch>
            <a:fillRect/>
          </a:stretch>
        </p:blipFill>
        <p:spPr>
          <a:xfrm>
            <a:off x="5627686" y="4068678"/>
            <a:ext cx="5419725" cy="428625"/>
          </a:xfrm>
          <a:prstGeom prst="rect">
            <a:avLst/>
          </a:prstGeom>
        </p:spPr>
      </p:pic>
      <p:pic>
        <p:nvPicPr>
          <p:cNvPr id="14" name="Immagine 13">
            <a:extLst>
              <a:ext uri="{FF2B5EF4-FFF2-40B4-BE49-F238E27FC236}">
                <a16:creationId xmlns:a16="http://schemas.microsoft.com/office/drawing/2014/main" id="{227F20EB-B0F6-5D93-96B6-97B618A2DAB5}"/>
              </a:ext>
            </a:extLst>
          </p:cNvPr>
          <p:cNvPicPr>
            <a:picLocks noChangeAspect="1"/>
          </p:cNvPicPr>
          <p:nvPr/>
        </p:nvPicPr>
        <p:blipFill>
          <a:blip r:embed="rId8"/>
          <a:stretch>
            <a:fillRect/>
          </a:stretch>
        </p:blipFill>
        <p:spPr>
          <a:xfrm>
            <a:off x="5627686" y="4602540"/>
            <a:ext cx="4057650" cy="2047875"/>
          </a:xfrm>
          <a:prstGeom prst="rect">
            <a:avLst/>
          </a:prstGeom>
        </p:spPr>
      </p:pic>
    </p:spTree>
    <p:extLst>
      <p:ext uri="{BB962C8B-B14F-4D97-AF65-F5344CB8AC3E}">
        <p14:creationId xmlns:p14="http://schemas.microsoft.com/office/powerpoint/2010/main" val="39652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9560-1800-D9AC-4774-9C9A7C01632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0A8842-7143-4967-EAD3-E6234B5BD41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F04C9B6-C98F-F573-770A-A712466F4AB3}"/>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22B6A83F-E065-69BA-B0B8-D9790F6B698F}"/>
              </a:ext>
            </a:extLst>
          </p:cNvPr>
          <p:cNvSpPr>
            <a:spLocks noGrp="1"/>
          </p:cNvSpPr>
          <p:nvPr>
            <p:ph idx="1"/>
          </p:nvPr>
        </p:nvSpPr>
        <p:spPr>
          <a:xfrm>
            <a:off x="1141413" y="1438151"/>
            <a:ext cx="4328945" cy="3819650"/>
          </a:xfrm>
        </p:spPr>
        <p:txBody>
          <a:bodyPr>
            <a:normAutofit/>
          </a:bodyPr>
          <a:lstStyle/>
          <a:p>
            <a:pPr marL="0" indent="0">
              <a:buNone/>
            </a:pPr>
            <a:r>
              <a:rPr lang="it-IT" dirty="0" err="1"/>
              <a:t>Meterpreter</a:t>
            </a:r>
            <a:r>
              <a:rPr lang="it-IT" dirty="0"/>
              <a:t> è un payload versatile e potente all'interno del framework </a:t>
            </a:r>
            <a:r>
              <a:rPr lang="it-IT" dirty="0" err="1"/>
              <a:t>Metasploit</a:t>
            </a:r>
            <a:r>
              <a:rPr lang="it-IT" dirty="0"/>
              <a:t>. Un payload, in termini di hacking e sicurezza informatica, è una porzione di codice che viene eseguita su un sistema target dopo che è stata sfruttata una vulnerabilità. </a:t>
            </a:r>
            <a:r>
              <a:rPr lang="it-IT" dirty="0" err="1"/>
              <a:t>Meterpreter</a:t>
            </a:r>
            <a:r>
              <a:rPr lang="it-IT" dirty="0"/>
              <a:t> è progettato per consentire a un attaccante di eseguire una serie di attività post-exploit su un sistema compromesso.</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A7EE6ECB-5B8E-09C3-2100-10D25A6F3F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CDF9BD7F-8C7D-3520-4A17-91E3DF28A916}"/>
              </a:ext>
            </a:extLst>
          </p:cNvPr>
          <p:cNvPicPr>
            <a:picLocks noChangeAspect="1"/>
          </p:cNvPicPr>
          <p:nvPr/>
        </p:nvPicPr>
        <p:blipFill>
          <a:blip r:embed="rId4"/>
          <a:stretch>
            <a:fillRect/>
          </a:stretch>
        </p:blipFill>
        <p:spPr>
          <a:xfrm>
            <a:off x="5894051" y="1604211"/>
            <a:ext cx="3000794" cy="1114581"/>
          </a:xfrm>
          <a:prstGeom prst="rect">
            <a:avLst/>
          </a:prstGeom>
        </p:spPr>
      </p:pic>
      <p:pic>
        <p:nvPicPr>
          <p:cNvPr id="9" name="Immagine 8">
            <a:extLst>
              <a:ext uri="{FF2B5EF4-FFF2-40B4-BE49-F238E27FC236}">
                <a16:creationId xmlns:a16="http://schemas.microsoft.com/office/drawing/2014/main" id="{8AE5352A-A2AA-CC8C-5004-C4D4EEF59105}"/>
              </a:ext>
            </a:extLst>
          </p:cNvPr>
          <p:cNvPicPr>
            <a:picLocks noChangeAspect="1"/>
          </p:cNvPicPr>
          <p:nvPr/>
        </p:nvPicPr>
        <p:blipFill>
          <a:blip r:embed="rId5"/>
          <a:stretch>
            <a:fillRect/>
          </a:stretch>
        </p:blipFill>
        <p:spPr>
          <a:xfrm>
            <a:off x="5894051" y="2969585"/>
            <a:ext cx="3953427" cy="1705213"/>
          </a:xfrm>
          <a:prstGeom prst="rect">
            <a:avLst/>
          </a:prstGeom>
        </p:spPr>
      </p:pic>
    </p:spTree>
    <p:extLst>
      <p:ext uri="{BB962C8B-B14F-4D97-AF65-F5344CB8AC3E}">
        <p14:creationId xmlns:p14="http://schemas.microsoft.com/office/powerpoint/2010/main" val="51502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2D95-0543-ABEE-BD69-4E862E0DD5D3}"/>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C7DB340-BCAB-8728-0FD9-3C97E4F446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E5DC228-AB66-FE62-00D6-CE86BB5CA29B}"/>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DC01DC59-347B-C3C4-BFEF-79CFEDC19658}"/>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A91AFABD-2E3C-CDC1-6677-DA2837B9238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BB66B6C-5277-6A9C-E835-E2D46DA560C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14DB3BE4-7D94-3296-844F-1743B1553F72}"/>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192.168.200.200</a:t>
            </a:r>
            <a:br>
              <a:rPr lang="it-IT" sz="1800" dirty="0"/>
            </a:br>
            <a:r>
              <a:rPr lang="it-IT" sz="1800" dirty="0"/>
              <a:t>l’indirizzo di Kali Linux su 192.168.200.100</a:t>
            </a:r>
          </a:p>
        </p:txBody>
      </p:sp>
      <p:pic>
        <p:nvPicPr>
          <p:cNvPr id="7" name="Immagine 6">
            <a:extLst>
              <a:ext uri="{FF2B5EF4-FFF2-40B4-BE49-F238E27FC236}">
                <a16:creationId xmlns:a16="http://schemas.microsoft.com/office/drawing/2014/main" id="{4688174A-6D41-2611-3A3D-80090698C2E9}"/>
              </a:ext>
            </a:extLst>
          </p:cNvPr>
          <p:cNvPicPr>
            <a:picLocks noChangeAspect="1"/>
          </p:cNvPicPr>
          <p:nvPr/>
        </p:nvPicPr>
        <p:blipFill>
          <a:blip r:embed="rId4"/>
          <a:stretch>
            <a:fillRect/>
          </a:stretch>
        </p:blipFill>
        <p:spPr>
          <a:xfrm>
            <a:off x="5134160" y="1718566"/>
            <a:ext cx="5509267" cy="3259724"/>
          </a:xfrm>
          <a:prstGeom prst="rect">
            <a:avLst/>
          </a:prstGeom>
        </p:spPr>
      </p:pic>
      <p:pic>
        <p:nvPicPr>
          <p:cNvPr id="8" name="Immagine 7" descr="Immagine che contiene testo, schermata, Carattere&#10;&#10;Il contenuto generato dall'IA potrebbe non essere corretto.">
            <a:extLst>
              <a:ext uri="{FF2B5EF4-FFF2-40B4-BE49-F238E27FC236}">
                <a16:creationId xmlns:a16="http://schemas.microsoft.com/office/drawing/2014/main" id="{3A38EE07-45D7-A1F9-5E7C-01FD216A36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58" y="3827019"/>
            <a:ext cx="4572000" cy="836930"/>
          </a:xfrm>
          <a:prstGeom prst="rect">
            <a:avLst/>
          </a:prstGeom>
        </p:spPr>
      </p:pic>
      <p:pic>
        <p:nvPicPr>
          <p:cNvPr id="9" name="Immagine 8" descr="Immagine che contiene testo, schermata, Carattere, software">
            <a:extLst>
              <a:ext uri="{FF2B5EF4-FFF2-40B4-BE49-F238E27FC236}">
                <a16:creationId xmlns:a16="http://schemas.microsoft.com/office/drawing/2014/main" id="{75EBCE92-38E8-59BF-7339-048F8EF7AFC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413" y="4717415"/>
            <a:ext cx="4434840" cy="1530985"/>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36CAEF17-14AC-03E9-1290-D7B30073C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358" y="4831586"/>
            <a:ext cx="4554855" cy="868680"/>
          </a:xfrm>
          <a:prstGeom prst="rect">
            <a:avLst/>
          </a:prstGeom>
        </p:spPr>
      </p:pic>
    </p:spTree>
    <p:extLst>
      <p:ext uri="{BB962C8B-B14F-4D97-AF65-F5344CB8AC3E}">
        <p14:creationId xmlns:p14="http://schemas.microsoft.com/office/powerpoint/2010/main" val="26675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DFE8-BAA3-C478-14F5-00E5246271E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7A2972-E2CA-9DF8-3A6E-BCB92EE6D74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118B88D-5A12-5D3B-78FA-A084ECC8F6F1}"/>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829711FC-E71C-71CD-9407-23DF66123659}"/>
              </a:ext>
            </a:extLst>
          </p:cNvPr>
          <p:cNvSpPr>
            <a:spLocks noGrp="1"/>
          </p:cNvSpPr>
          <p:nvPr>
            <p:ph idx="1"/>
          </p:nvPr>
        </p:nvSpPr>
        <p:spPr>
          <a:xfrm>
            <a:off x="1141413" y="1157734"/>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D1EBF642-5DE1-0076-095A-19C11F9303EC}"/>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DB31574-91DD-858D-BDAD-EC01C466A457}"/>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CC17DEB9-1094-2C9C-993B-D7A89FA6E792}"/>
              </a:ext>
            </a:extLst>
          </p:cNvPr>
          <p:cNvSpPr txBox="1">
            <a:spLocks/>
          </p:cNvSpPr>
          <p:nvPr/>
        </p:nvSpPr>
        <p:spPr>
          <a:xfrm>
            <a:off x="1141413" y="1718566"/>
            <a:ext cx="4328945" cy="41792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Esistono diverse versioni di </a:t>
            </a:r>
            <a:r>
              <a:rPr lang="it-IT" sz="1800" dirty="0" err="1">
                <a:effectLst/>
              </a:rPr>
              <a:t>Nessus</a:t>
            </a:r>
            <a:r>
              <a:rPr lang="it-IT" sz="1800" dirty="0">
                <a:effectLst/>
              </a:rPr>
              <a:t>, tra cui </a:t>
            </a:r>
            <a:r>
              <a:rPr lang="it-IT" sz="1800" dirty="0" err="1">
                <a:effectLst/>
              </a:rPr>
              <a:t>Nessus</a:t>
            </a:r>
            <a:r>
              <a:rPr lang="it-IT" sz="1800" dirty="0">
                <a:effectLst/>
              </a:rPr>
              <a:t> Professional e </a:t>
            </a:r>
            <a:r>
              <a:rPr lang="it-IT" sz="1800" dirty="0" err="1">
                <a:effectLst/>
              </a:rPr>
              <a:t>Nessus</a:t>
            </a:r>
            <a:r>
              <a:rPr lang="it-IT" sz="1800" dirty="0">
                <a:effectLst/>
              </a:rPr>
              <a:t> Essentials, con funzionalità differenti. </a:t>
            </a:r>
          </a:p>
          <a:p>
            <a:pPr marL="0" indent="0">
              <a:buNone/>
            </a:pPr>
            <a:r>
              <a:rPr lang="it-IT" sz="1800" dirty="0">
                <a:effectLst/>
              </a:rPr>
              <a:t>L'opzione più accessibile è </a:t>
            </a:r>
            <a:r>
              <a:rPr lang="it-IT" sz="1800" b="1" dirty="0" err="1">
                <a:effectLst/>
              </a:rPr>
              <a:t>Nessus</a:t>
            </a:r>
            <a:r>
              <a:rPr lang="it-IT" sz="1800" b="1" dirty="0">
                <a:effectLst/>
              </a:rPr>
              <a:t> Essentials, </a:t>
            </a:r>
            <a:r>
              <a:rPr lang="it-IT" sz="1800" dirty="0">
                <a:effectLst/>
              </a:rPr>
              <a:t>versione gratuita che consente di eseguire scansioni in ambienti fino a 16 indirizzi IP per scanner secondo </a:t>
            </a:r>
            <a:r>
              <a:rPr lang="it-IT" sz="1800" dirty="0" err="1">
                <a:effectLst/>
              </a:rPr>
              <a:t>Tenable</a:t>
            </a:r>
            <a:r>
              <a:rPr lang="it-IT" sz="1800" dirty="0">
                <a:effectLst/>
              </a:rPr>
              <a:t>, nota azienda di sicurezza informatica</a:t>
            </a:r>
          </a:p>
          <a:p>
            <a:pPr marL="0" indent="0">
              <a:buNone/>
            </a:pPr>
            <a:r>
              <a:rPr lang="it-IT" sz="1800" dirty="0">
                <a:effectLst/>
              </a:rPr>
              <a:t>Avviato </a:t>
            </a:r>
            <a:r>
              <a:rPr lang="it-IT" sz="1800" dirty="0" err="1">
                <a:effectLst/>
              </a:rPr>
              <a:t>nexus</a:t>
            </a:r>
            <a:r>
              <a:rPr lang="it-IT" sz="1800" dirty="0">
                <a:effectLst/>
              </a:rPr>
              <a:t> sul target 192.168.200.200 Il nostro focus va sul servizio </a:t>
            </a:r>
            <a:r>
              <a:rPr lang="it-IT" sz="1800" dirty="0" err="1">
                <a:effectLst/>
              </a:rPr>
              <a:t>TomCat</a:t>
            </a:r>
            <a:r>
              <a:rPr lang="it-IT" sz="1800" dirty="0">
                <a:effectLst/>
              </a:rPr>
              <a:t>  attivo sulla porta 8080</a:t>
            </a:r>
            <a:endParaRPr lang="it-IT" sz="1800" dirty="0"/>
          </a:p>
        </p:txBody>
      </p:sp>
      <p:pic>
        <p:nvPicPr>
          <p:cNvPr id="11" name="Immagine 10" descr="Immagine che contiene testo, schermata, numero, Carattere&#10;&#10;Il contenuto generato dall'IA potrebbe non essere corretto.">
            <a:extLst>
              <a:ext uri="{FF2B5EF4-FFF2-40B4-BE49-F238E27FC236}">
                <a16:creationId xmlns:a16="http://schemas.microsoft.com/office/drawing/2014/main" id="{F13B5F63-5436-2A9C-9626-299F5B67E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212" y="1196340"/>
            <a:ext cx="4785360" cy="5052060"/>
          </a:xfrm>
          <a:prstGeom prst="rect">
            <a:avLst/>
          </a:prstGeom>
        </p:spPr>
      </p:pic>
    </p:spTree>
    <p:extLst>
      <p:ext uri="{BB962C8B-B14F-4D97-AF65-F5344CB8AC3E}">
        <p14:creationId xmlns:p14="http://schemas.microsoft.com/office/powerpoint/2010/main" val="293141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10E98-E585-2821-BDF5-EFDE16D8EF4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69FFD785-FC90-A316-2A61-305C343557B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4D30664C-863F-13F1-F828-25BB622CD3CD}"/>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E506331A-E6E9-356D-8116-BCB09E23324D}"/>
              </a:ext>
            </a:extLst>
          </p:cNvPr>
          <p:cNvSpPr>
            <a:spLocks noGrp="1"/>
          </p:cNvSpPr>
          <p:nvPr>
            <p:ph idx="1"/>
          </p:nvPr>
        </p:nvSpPr>
        <p:spPr>
          <a:xfrm>
            <a:off x="1141413" y="1157734"/>
            <a:ext cx="4328945" cy="560832"/>
          </a:xfrm>
        </p:spPr>
        <p:txBody>
          <a:bodyPr>
            <a:normAutofit fontScale="92500" lnSpcReduction="10000"/>
          </a:bodyPr>
          <a:lstStyle/>
          <a:p>
            <a:pPr marL="0" indent="0">
              <a:buNone/>
            </a:pPr>
            <a:r>
              <a:rPr lang="it-IT" sz="1800" dirty="0"/>
              <a:t>Exploit del servizio </a:t>
            </a:r>
            <a:r>
              <a:rPr lang="it-IT" sz="1800" dirty="0" err="1"/>
              <a:t>TomCat</a:t>
            </a:r>
            <a:r>
              <a:rPr lang="it-IT" sz="1800" dirty="0"/>
              <a:t>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ED4A566-603B-8C2E-42B7-52689D40F38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E2DDC068-5747-3B62-4E8F-F4E989F7E2B8}"/>
              </a:ext>
            </a:extLst>
          </p:cNvPr>
          <p:cNvSpPr txBox="1">
            <a:spLocks/>
          </p:cNvSpPr>
          <p:nvPr/>
        </p:nvSpPr>
        <p:spPr>
          <a:xfrm>
            <a:off x="1141413" y="1718566"/>
            <a:ext cx="4328945" cy="258071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Questa volta strada in salita: ricerchiamo 2 moduli per condurre il nostro exploit:</a:t>
            </a:r>
            <a:br>
              <a:rPr lang="it-IT" sz="1800" dirty="0">
                <a:effectLst/>
              </a:rPr>
            </a:br>
            <a:r>
              <a:rPr lang="it-IT" sz="1800" dirty="0">
                <a:effectLst/>
              </a:rPr>
              <a:t>un ausiliario per ottenere id e password;</a:t>
            </a:r>
            <a:br>
              <a:rPr lang="it-IT" sz="1800" dirty="0">
                <a:effectLst/>
              </a:rPr>
            </a:br>
            <a:r>
              <a:rPr lang="it-IT" sz="1800" dirty="0">
                <a:effectLst/>
              </a:rPr>
              <a:t>un effettivo exploit per iniettare la </a:t>
            </a:r>
            <a:r>
              <a:rPr lang="it-IT" sz="1800" dirty="0" err="1">
                <a:effectLst/>
              </a:rPr>
              <a:t>reverseshell</a:t>
            </a:r>
            <a:r>
              <a:rPr lang="it-IT" sz="1800" dirty="0">
                <a:effectLst/>
              </a:rPr>
              <a:t> </a:t>
            </a:r>
            <a:r>
              <a:rPr lang="it-IT" sz="1800" dirty="0" err="1">
                <a:effectLst/>
              </a:rPr>
              <a:t>meterpreter</a:t>
            </a:r>
            <a:endParaRPr lang="it-IT" sz="1800" dirty="0">
              <a:effectLst/>
            </a:endParaRPr>
          </a:p>
          <a:p>
            <a:pPr marL="0" indent="0">
              <a:buNone/>
            </a:pPr>
            <a:r>
              <a:rPr lang="it-IT" sz="1800" dirty="0">
                <a:effectLst/>
              </a:rPr>
              <a:t>Successivamente eseguiamo una serie di funzioni post-exploit per ottenere le informazioni richieste</a:t>
            </a:r>
            <a:endParaRPr lang="it-IT" sz="1800" dirty="0"/>
          </a:p>
        </p:txBody>
      </p:sp>
      <p:pic>
        <p:nvPicPr>
          <p:cNvPr id="2" name="Immagine 1" descr="Immagine che contiene testo, schermata, Carattere&#10;&#10;Il contenuto generato dall'IA potrebbe non essere corretto.">
            <a:extLst>
              <a:ext uri="{FF2B5EF4-FFF2-40B4-BE49-F238E27FC236}">
                <a16:creationId xmlns:a16="http://schemas.microsoft.com/office/drawing/2014/main" id="{23122931-B951-C51C-C3FE-8ADB1578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575" y="1604211"/>
            <a:ext cx="5801360" cy="1209675"/>
          </a:xfrm>
          <a:prstGeom prst="rect">
            <a:avLst/>
          </a:prstGeom>
        </p:spPr>
      </p:pic>
      <p:pic>
        <p:nvPicPr>
          <p:cNvPr id="8" name="Immagine 7">
            <a:extLst>
              <a:ext uri="{FF2B5EF4-FFF2-40B4-BE49-F238E27FC236}">
                <a16:creationId xmlns:a16="http://schemas.microsoft.com/office/drawing/2014/main" id="{21DF0AB1-FB6E-F7F3-6E8D-52F6DF428B5C}"/>
              </a:ext>
            </a:extLst>
          </p:cNvPr>
          <p:cNvPicPr>
            <a:picLocks noChangeAspect="1"/>
          </p:cNvPicPr>
          <p:nvPr/>
        </p:nvPicPr>
        <p:blipFill>
          <a:blip r:embed="rId5"/>
          <a:stretch>
            <a:fillRect/>
          </a:stretch>
        </p:blipFill>
        <p:spPr>
          <a:xfrm>
            <a:off x="1141413" y="4458397"/>
            <a:ext cx="2819400" cy="304800"/>
          </a:xfrm>
          <a:prstGeom prst="rect">
            <a:avLst/>
          </a:prstGeom>
        </p:spPr>
      </p:pic>
      <p:pic>
        <p:nvPicPr>
          <p:cNvPr id="9" name="Immagine 8">
            <a:extLst>
              <a:ext uri="{FF2B5EF4-FFF2-40B4-BE49-F238E27FC236}">
                <a16:creationId xmlns:a16="http://schemas.microsoft.com/office/drawing/2014/main" id="{6B5F912F-3413-BF97-B8D8-4CACD8BB2E39}"/>
              </a:ext>
            </a:extLst>
          </p:cNvPr>
          <p:cNvPicPr>
            <a:picLocks noChangeAspect="1"/>
          </p:cNvPicPr>
          <p:nvPr/>
        </p:nvPicPr>
        <p:blipFill>
          <a:blip r:embed="rId6"/>
          <a:stretch>
            <a:fillRect/>
          </a:stretch>
        </p:blipFill>
        <p:spPr>
          <a:xfrm>
            <a:off x="1141413" y="4922310"/>
            <a:ext cx="3657600" cy="1266825"/>
          </a:xfrm>
          <a:prstGeom prst="rect">
            <a:avLst/>
          </a:prstGeom>
        </p:spPr>
      </p:pic>
      <p:pic>
        <p:nvPicPr>
          <p:cNvPr id="13" name="Immagine 12">
            <a:extLst>
              <a:ext uri="{FF2B5EF4-FFF2-40B4-BE49-F238E27FC236}">
                <a16:creationId xmlns:a16="http://schemas.microsoft.com/office/drawing/2014/main" id="{70E75D69-E381-BEDD-6434-E4B52D2CB8E9}"/>
              </a:ext>
            </a:extLst>
          </p:cNvPr>
          <p:cNvPicPr>
            <a:picLocks noChangeAspect="1"/>
          </p:cNvPicPr>
          <p:nvPr/>
        </p:nvPicPr>
        <p:blipFill>
          <a:blip r:embed="rId7"/>
          <a:stretch>
            <a:fillRect/>
          </a:stretch>
        </p:blipFill>
        <p:spPr>
          <a:xfrm>
            <a:off x="5647180" y="3335211"/>
            <a:ext cx="2781688" cy="2333951"/>
          </a:xfrm>
          <a:prstGeom prst="rect">
            <a:avLst/>
          </a:prstGeom>
        </p:spPr>
      </p:pic>
      <p:pic>
        <p:nvPicPr>
          <p:cNvPr id="15" name="Immagine 14">
            <a:extLst>
              <a:ext uri="{FF2B5EF4-FFF2-40B4-BE49-F238E27FC236}">
                <a16:creationId xmlns:a16="http://schemas.microsoft.com/office/drawing/2014/main" id="{B18B3890-6EC7-57FA-E1CF-2BA7E2BAA71D}"/>
              </a:ext>
            </a:extLst>
          </p:cNvPr>
          <p:cNvPicPr>
            <a:picLocks noChangeAspect="1"/>
          </p:cNvPicPr>
          <p:nvPr/>
        </p:nvPicPr>
        <p:blipFill>
          <a:blip r:embed="rId8"/>
          <a:stretch>
            <a:fillRect/>
          </a:stretch>
        </p:blipFill>
        <p:spPr>
          <a:xfrm>
            <a:off x="5619575" y="2915920"/>
            <a:ext cx="5618586" cy="306109"/>
          </a:xfrm>
          <a:prstGeom prst="rect">
            <a:avLst/>
          </a:prstGeom>
        </p:spPr>
      </p:pic>
      <p:pic>
        <p:nvPicPr>
          <p:cNvPr id="16" name="Immagine 15">
            <a:extLst>
              <a:ext uri="{FF2B5EF4-FFF2-40B4-BE49-F238E27FC236}">
                <a16:creationId xmlns:a16="http://schemas.microsoft.com/office/drawing/2014/main" id="{3C292416-C76D-FE1F-A68B-CC67FA642DE7}"/>
              </a:ext>
            </a:extLst>
          </p:cNvPr>
          <p:cNvPicPr>
            <a:picLocks noChangeAspect="1"/>
          </p:cNvPicPr>
          <p:nvPr/>
        </p:nvPicPr>
        <p:blipFill>
          <a:blip r:embed="rId9"/>
          <a:stretch>
            <a:fillRect/>
          </a:stretch>
        </p:blipFill>
        <p:spPr>
          <a:xfrm>
            <a:off x="5024841" y="5793401"/>
            <a:ext cx="5618586" cy="198990"/>
          </a:xfrm>
          <a:prstGeom prst="rect">
            <a:avLst/>
          </a:prstGeom>
        </p:spPr>
      </p:pic>
      <p:pic>
        <p:nvPicPr>
          <p:cNvPr id="21" name="Immagine 20">
            <a:extLst>
              <a:ext uri="{FF2B5EF4-FFF2-40B4-BE49-F238E27FC236}">
                <a16:creationId xmlns:a16="http://schemas.microsoft.com/office/drawing/2014/main" id="{94E384C5-8FD0-869E-F24F-1D2BF2A4DB7B}"/>
              </a:ext>
            </a:extLst>
          </p:cNvPr>
          <p:cNvPicPr>
            <a:picLocks noChangeAspect="1"/>
          </p:cNvPicPr>
          <p:nvPr/>
        </p:nvPicPr>
        <p:blipFill>
          <a:blip r:embed="rId10"/>
          <a:stretch>
            <a:fillRect/>
          </a:stretch>
        </p:blipFill>
        <p:spPr>
          <a:xfrm>
            <a:off x="8520255" y="4836993"/>
            <a:ext cx="2527156" cy="418700"/>
          </a:xfrm>
          <a:prstGeom prst="rect">
            <a:avLst/>
          </a:prstGeom>
        </p:spPr>
      </p:pic>
      <p:pic>
        <p:nvPicPr>
          <p:cNvPr id="22" name="Immagine 21">
            <a:extLst>
              <a:ext uri="{FF2B5EF4-FFF2-40B4-BE49-F238E27FC236}">
                <a16:creationId xmlns:a16="http://schemas.microsoft.com/office/drawing/2014/main" id="{BE68E968-29A0-FBD7-F779-D8342385023C}"/>
              </a:ext>
            </a:extLst>
          </p:cNvPr>
          <p:cNvPicPr>
            <a:picLocks noChangeAspect="1"/>
          </p:cNvPicPr>
          <p:nvPr/>
        </p:nvPicPr>
        <p:blipFill>
          <a:blip r:embed="rId11"/>
          <a:stretch>
            <a:fillRect/>
          </a:stretch>
        </p:blipFill>
        <p:spPr>
          <a:xfrm>
            <a:off x="8520255" y="5384569"/>
            <a:ext cx="2945529" cy="284593"/>
          </a:xfrm>
          <a:prstGeom prst="rect">
            <a:avLst/>
          </a:prstGeom>
        </p:spPr>
      </p:pic>
      <p:pic>
        <p:nvPicPr>
          <p:cNvPr id="24" name="Immagine 23">
            <a:extLst>
              <a:ext uri="{FF2B5EF4-FFF2-40B4-BE49-F238E27FC236}">
                <a16:creationId xmlns:a16="http://schemas.microsoft.com/office/drawing/2014/main" id="{C3FBAADB-814D-758C-4C82-2A80D1D47BDA}"/>
              </a:ext>
            </a:extLst>
          </p:cNvPr>
          <p:cNvPicPr>
            <a:picLocks noChangeAspect="1"/>
          </p:cNvPicPr>
          <p:nvPr/>
        </p:nvPicPr>
        <p:blipFill>
          <a:blip r:embed="rId12"/>
          <a:stretch>
            <a:fillRect/>
          </a:stretch>
        </p:blipFill>
        <p:spPr>
          <a:xfrm>
            <a:off x="8520255" y="3370509"/>
            <a:ext cx="2829320" cy="1267002"/>
          </a:xfrm>
          <a:prstGeom prst="rect">
            <a:avLst/>
          </a:prstGeom>
        </p:spPr>
      </p:pic>
    </p:spTree>
    <p:extLst>
      <p:ext uri="{BB962C8B-B14F-4D97-AF65-F5344CB8AC3E}">
        <p14:creationId xmlns:p14="http://schemas.microsoft.com/office/powerpoint/2010/main" val="272297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5F53-6366-E097-D1A3-5D8212BC4169}"/>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432AE3C-6155-CDDD-EC0F-919F7154EBA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032AA39-2261-C4D9-3550-2B28E7C8DA20}"/>
              </a:ext>
            </a:extLst>
          </p:cNvPr>
          <p:cNvSpPr>
            <a:spLocks noGrp="1"/>
          </p:cNvSpPr>
          <p:nvPr>
            <p:ph type="title"/>
          </p:nvPr>
        </p:nvSpPr>
        <p:spPr>
          <a:xfrm>
            <a:off x="1141413" y="609600"/>
            <a:ext cx="9905998" cy="560832"/>
          </a:xfrm>
        </p:spPr>
        <p:txBody>
          <a:bodyPr>
            <a:normAutofit fontScale="90000"/>
          </a:bodyPr>
          <a:lstStyle/>
          <a:p>
            <a:r>
              <a:rPr lang="it-IT" dirty="0"/>
              <a:t>Traccia Bonus 1 – </a:t>
            </a:r>
            <a:r>
              <a:rPr lang="it-IT" dirty="0" err="1"/>
              <a:t>Blackbox</a:t>
            </a:r>
            <a:r>
              <a:rPr lang="it-IT" dirty="0"/>
              <a:t> </a:t>
            </a:r>
            <a:r>
              <a:rPr lang="it-IT" dirty="0" err="1"/>
              <a:t>Jangow</a:t>
            </a:r>
            <a:r>
              <a:rPr lang="it-IT" dirty="0"/>
              <a:t> 01</a:t>
            </a:r>
          </a:p>
        </p:txBody>
      </p:sp>
      <p:sp>
        <p:nvSpPr>
          <p:cNvPr id="13" name="Segnaposto contenuto 4">
            <a:extLst>
              <a:ext uri="{FF2B5EF4-FFF2-40B4-BE49-F238E27FC236}">
                <a16:creationId xmlns:a16="http://schemas.microsoft.com/office/drawing/2014/main" id="{D91CB45C-A5F8-C7A9-2350-494CF73D78D6}"/>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5F3E20CC-4373-528C-0F33-21CCE5720C5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la flag della </a:t>
            </a:r>
            <a:r>
              <a:rPr lang="it-IT" sz="1800" dirty="0" err="1"/>
              <a:t>blackbox</a:t>
            </a:r>
            <a:r>
              <a:rPr lang="it-IT" sz="1800" dirty="0"/>
              <a:t> </a:t>
            </a:r>
            <a:r>
              <a:rPr lang="it-IT" sz="1800" dirty="0" err="1"/>
              <a:t>jangow</a:t>
            </a:r>
            <a:r>
              <a:rPr lang="it-IT" sz="1800" dirty="0"/>
              <a:t> 01</a:t>
            </a:r>
          </a:p>
        </p:txBody>
      </p:sp>
      <p:pic>
        <p:nvPicPr>
          <p:cNvPr id="22" name="Immagine 21">
            <a:extLst>
              <a:ext uri="{FF2B5EF4-FFF2-40B4-BE49-F238E27FC236}">
                <a16:creationId xmlns:a16="http://schemas.microsoft.com/office/drawing/2014/main" id="{0810DA6C-5F2E-8F41-042B-32F68E36C6BB}"/>
              </a:ext>
            </a:extLst>
          </p:cNvPr>
          <p:cNvPicPr>
            <a:picLocks noChangeAspect="1"/>
          </p:cNvPicPr>
          <p:nvPr/>
        </p:nvPicPr>
        <p:blipFill>
          <a:blip r:embed="rId4"/>
          <a:stretch>
            <a:fillRect/>
          </a:stretch>
        </p:blipFill>
        <p:spPr>
          <a:xfrm>
            <a:off x="6174723" y="2718310"/>
            <a:ext cx="3448531" cy="3286584"/>
          </a:xfrm>
          <a:prstGeom prst="rect">
            <a:avLst/>
          </a:prstGeom>
        </p:spPr>
      </p:pic>
      <p:pic>
        <p:nvPicPr>
          <p:cNvPr id="24" name="Immagine 23">
            <a:extLst>
              <a:ext uri="{FF2B5EF4-FFF2-40B4-BE49-F238E27FC236}">
                <a16:creationId xmlns:a16="http://schemas.microsoft.com/office/drawing/2014/main" id="{ED566122-3D21-3C6A-7982-37ED79E226D3}"/>
              </a:ext>
            </a:extLst>
          </p:cNvPr>
          <p:cNvPicPr>
            <a:picLocks noChangeAspect="1"/>
          </p:cNvPicPr>
          <p:nvPr/>
        </p:nvPicPr>
        <p:blipFill>
          <a:blip r:embed="rId5"/>
          <a:stretch>
            <a:fillRect/>
          </a:stretch>
        </p:blipFill>
        <p:spPr>
          <a:xfrm>
            <a:off x="6398591" y="1503703"/>
            <a:ext cx="3000794" cy="2429214"/>
          </a:xfrm>
          <a:prstGeom prst="rect">
            <a:avLst/>
          </a:prstGeom>
        </p:spPr>
      </p:pic>
    </p:spTree>
    <p:extLst>
      <p:ext uri="{BB962C8B-B14F-4D97-AF65-F5344CB8AC3E}">
        <p14:creationId xmlns:p14="http://schemas.microsoft.com/office/powerpoint/2010/main" val="9470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4C95-0AE9-9569-E767-987CC99012C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99976A8-3BE3-AF12-B317-EDCBF82BD86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6E64031-176D-B158-6A70-DBACA0DC5579}"/>
              </a:ext>
            </a:extLst>
          </p:cNvPr>
          <p:cNvSpPr>
            <a:spLocks noGrp="1"/>
          </p:cNvSpPr>
          <p:nvPr>
            <p:ph type="title"/>
          </p:nvPr>
        </p:nvSpPr>
        <p:spPr>
          <a:xfrm>
            <a:off x="1141413" y="609600"/>
            <a:ext cx="9905998" cy="560832"/>
          </a:xfrm>
        </p:spPr>
        <p:txBody>
          <a:bodyPr>
            <a:normAutofit fontScale="90000"/>
          </a:bodyPr>
          <a:lstStyle/>
          <a:p>
            <a:r>
              <a:rPr lang="it-IT" dirty="0"/>
              <a:t>Traccia Bonus 2 – </a:t>
            </a:r>
            <a:r>
              <a:rPr lang="it-IT" dirty="0" err="1"/>
              <a:t>Blackbox</a:t>
            </a:r>
            <a:r>
              <a:rPr lang="it-IT" dirty="0"/>
              <a:t> Empire Lupin One</a:t>
            </a:r>
          </a:p>
        </p:txBody>
      </p:sp>
      <p:sp>
        <p:nvSpPr>
          <p:cNvPr id="13" name="Segnaposto contenuto 4">
            <a:extLst>
              <a:ext uri="{FF2B5EF4-FFF2-40B4-BE49-F238E27FC236}">
                <a16:creationId xmlns:a16="http://schemas.microsoft.com/office/drawing/2014/main" id="{07AB8460-E526-B9FC-EA13-987F44CBC19F}"/>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BF68D460-8525-F127-23E4-23BEDE8B2CDB}"/>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empire </a:t>
            </a:r>
            <a:r>
              <a:rPr lang="it-IT" sz="1800" dirty="0" err="1"/>
              <a:t>lupin</a:t>
            </a:r>
            <a:r>
              <a:rPr lang="it-IT" sz="1800" dirty="0"/>
              <a:t> one</a:t>
            </a:r>
          </a:p>
        </p:txBody>
      </p:sp>
      <p:pic>
        <p:nvPicPr>
          <p:cNvPr id="22" name="Immagine 21">
            <a:extLst>
              <a:ext uri="{FF2B5EF4-FFF2-40B4-BE49-F238E27FC236}">
                <a16:creationId xmlns:a16="http://schemas.microsoft.com/office/drawing/2014/main" id="{47CF8090-2E43-E80B-DEE6-50DCD0B8D12D}"/>
              </a:ext>
            </a:extLst>
          </p:cNvPr>
          <p:cNvPicPr>
            <a:picLocks noChangeAspect="1"/>
          </p:cNvPicPr>
          <p:nvPr/>
        </p:nvPicPr>
        <p:blipFill>
          <a:blip r:embed="rId4"/>
          <a:stretch>
            <a:fillRect/>
          </a:stretch>
        </p:blipFill>
        <p:spPr>
          <a:xfrm>
            <a:off x="6913668" y="3221230"/>
            <a:ext cx="3448531" cy="3286584"/>
          </a:xfrm>
          <a:prstGeom prst="rect">
            <a:avLst/>
          </a:prstGeom>
        </p:spPr>
      </p:pic>
      <p:pic>
        <p:nvPicPr>
          <p:cNvPr id="3" name="Immagine 2">
            <a:extLst>
              <a:ext uri="{FF2B5EF4-FFF2-40B4-BE49-F238E27FC236}">
                <a16:creationId xmlns:a16="http://schemas.microsoft.com/office/drawing/2014/main" id="{12B159B8-7DCA-71F2-11A7-C19A321916F5}"/>
              </a:ext>
            </a:extLst>
          </p:cNvPr>
          <p:cNvPicPr>
            <a:picLocks noChangeAspect="1"/>
          </p:cNvPicPr>
          <p:nvPr/>
        </p:nvPicPr>
        <p:blipFill>
          <a:blip r:embed="rId5"/>
          <a:stretch>
            <a:fillRect/>
          </a:stretch>
        </p:blipFill>
        <p:spPr>
          <a:xfrm>
            <a:off x="5708823" y="1803958"/>
            <a:ext cx="3190673" cy="2646332"/>
          </a:xfrm>
          <a:prstGeom prst="rect">
            <a:avLst/>
          </a:prstGeom>
        </p:spPr>
      </p:pic>
      <p:pic>
        <p:nvPicPr>
          <p:cNvPr id="7" name="Immagine 6">
            <a:extLst>
              <a:ext uri="{FF2B5EF4-FFF2-40B4-BE49-F238E27FC236}">
                <a16:creationId xmlns:a16="http://schemas.microsoft.com/office/drawing/2014/main" id="{E2AB8AFC-AE0D-94D0-FCEA-EC7B2F0BFDD8}"/>
              </a:ext>
            </a:extLst>
          </p:cNvPr>
          <p:cNvPicPr>
            <a:picLocks noChangeAspect="1"/>
          </p:cNvPicPr>
          <p:nvPr/>
        </p:nvPicPr>
        <p:blipFill>
          <a:blip r:embed="rId6"/>
          <a:stretch>
            <a:fillRect/>
          </a:stretch>
        </p:blipFill>
        <p:spPr>
          <a:xfrm>
            <a:off x="8637744" y="1803959"/>
            <a:ext cx="2743583" cy="2667372"/>
          </a:xfrm>
          <a:prstGeom prst="rect">
            <a:avLst/>
          </a:prstGeom>
        </p:spPr>
      </p:pic>
    </p:spTree>
    <p:extLst>
      <p:ext uri="{BB962C8B-B14F-4D97-AF65-F5344CB8AC3E}">
        <p14:creationId xmlns:p14="http://schemas.microsoft.com/office/powerpoint/2010/main" val="3388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68CC-9E0A-75C2-64BC-3C3FD098207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3F83E25-9AB8-1651-4569-6DC7A1EC2EF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0FB5450-C0E4-85C6-7AF7-60D10BD9A9E0}"/>
              </a:ext>
            </a:extLst>
          </p:cNvPr>
          <p:cNvSpPr>
            <a:spLocks noGrp="1"/>
          </p:cNvSpPr>
          <p:nvPr>
            <p:ph type="title"/>
          </p:nvPr>
        </p:nvSpPr>
        <p:spPr>
          <a:xfrm>
            <a:off x="1141413" y="609600"/>
            <a:ext cx="9905998" cy="560832"/>
          </a:xfrm>
        </p:spPr>
        <p:txBody>
          <a:bodyPr>
            <a:normAutofit fontScale="90000"/>
          </a:bodyPr>
          <a:lstStyle/>
          <a:p>
            <a:r>
              <a:rPr lang="it-IT" dirty="0"/>
              <a:t>Traccia Bonus 3 – </a:t>
            </a:r>
            <a:r>
              <a:rPr lang="it-IT" dirty="0" err="1"/>
              <a:t>Blackbox</a:t>
            </a:r>
            <a:r>
              <a:rPr lang="it-IT" dirty="0"/>
              <a:t> EPICODE (Harry P)</a:t>
            </a:r>
          </a:p>
        </p:txBody>
      </p:sp>
      <p:sp>
        <p:nvSpPr>
          <p:cNvPr id="13" name="Segnaposto contenuto 4">
            <a:extLst>
              <a:ext uri="{FF2B5EF4-FFF2-40B4-BE49-F238E27FC236}">
                <a16:creationId xmlns:a16="http://schemas.microsoft.com/office/drawing/2014/main" id="{1B832FBA-43C2-EC36-27B9-6B74216987EE}"/>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8167D615-6743-C6C6-F57D-38D2BDC92DF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EPICODE (Harry P)</a:t>
            </a:r>
          </a:p>
        </p:txBody>
      </p:sp>
      <p:pic>
        <p:nvPicPr>
          <p:cNvPr id="22" name="Immagine 21">
            <a:extLst>
              <a:ext uri="{FF2B5EF4-FFF2-40B4-BE49-F238E27FC236}">
                <a16:creationId xmlns:a16="http://schemas.microsoft.com/office/drawing/2014/main" id="{55BC625B-835A-B412-35F7-1597EFB8AA3F}"/>
              </a:ext>
            </a:extLst>
          </p:cNvPr>
          <p:cNvPicPr>
            <a:picLocks noChangeAspect="1"/>
          </p:cNvPicPr>
          <p:nvPr/>
        </p:nvPicPr>
        <p:blipFill>
          <a:blip r:embed="rId4"/>
          <a:stretch>
            <a:fillRect/>
          </a:stretch>
        </p:blipFill>
        <p:spPr>
          <a:xfrm>
            <a:off x="5991843" y="3312670"/>
            <a:ext cx="3448531" cy="3286584"/>
          </a:xfrm>
          <a:prstGeom prst="rect">
            <a:avLst/>
          </a:prstGeom>
        </p:spPr>
      </p:pic>
      <p:pic>
        <p:nvPicPr>
          <p:cNvPr id="5" name="Immagine 4">
            <a:extLst>
              <a:ext uri="{FF2B5EF4-FFF2-40B4-BE49-F238E27FC236}">
                <a16:creationId xmlns:a16="http://schemas.microsoft.com/office/drawing/2014/main" id="{49AC4ED6-177B-EB0A-565A-EFEC55D4D5CA}"/>
              </a:ext>
            </a:extLst>
          </p:cNvPr>
          <p:cNvPicPr>
            <a:picLocks noChangeAspect="1"/>
          </p:cNvPicPr>
          <p:nvPr/>
        </p:nvPicPr>
        <p:blipFill>
          <a:blip r:embed="rId5"/>
          <a:stretch>
            <a:fillRect/>
          </a:stretch>
        </p:blipFill>
        <p:spPr>
          <a:xfrm>
            <a:off x="6411001" y="1393115"/>
            <a:ext cx="2610214" cy="3562847"/>
          </a:xfrm>
          <a:prstGeom prst="rect">
            <a:avLst/>
          </a:prstGeom>
        </p:spPr>
      </p:pic>
    </p:spTree>
    <p:extLst>
      <p:ext uri="{BB962C8B-B14F-4D97-AF65-F5344CB8AC3E}">
        <p14:creationId xmlns:p14="http://schemas.microsoft.com/office/powerpoint/2010/main" val="40020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BFB7-784C-E83B-259F-BA2D88A0471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26FA3D92-46B8-F278-4873-63A5932301B8}"/>
              </a:ext>
            </a:extLst>
          </p:cNvPr>
          <p:cNvPicPr>
            <a:picLocks noChangeAspect="1"/>
          </p:cNvPicPr>
          <p:nvPr/>
        </p:nvPicPr>
        <p:blipFill>
          <a:blip r:embed="rId2"/>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0BBD1A84-4A9F-CB4F-4030-17CDFBEFDB8F}"/>
              </a:ext>
            </a:extLst>
          </p:cNvPr>
          <p:cNvSpPr>
            <a:spLocks noGrp="1"/>
          </p:cNvSpPr>
          <p:nvPr>
            <p:ph type="ctrTitle"/>
          </p:nvPr>
        </p:nvSpPr>
        <p:spPr>
          <a:xfrm>
            <a:off x="1757889" y="818334"/>
            <a:ext cx="8676222" cy="1466087"/>
          </a:xfrm>
        </p:spPr>
        <p:txBody>
          <a:bodyPr>
            <a:normAutofit fontScale="90000"/>
          </a:bodyPr>
          <a:lstStyle/>
          <a:p>
            <a:r>
              <a:rPr lang="it-IT" dirty="0" err="1"/>
              <a:t>GraZIE</a:t>
            </a:r>
            <a:r>
              <a:rPr lang="it-IT" dirty="0"/>
              <a:t> per la vostra attenzione</a:t>
            </a:r>
          </a:p>
        </p:txBody>
      </p:sp>
      <p:sp>
        <p:nvSpPr>
          <p:cNvPr id="3" name="Sottotitolo 2">
            <a:extLst>
              <a:ext uri="{FF2B5EF4-FFF2-40B4-BE49-F238E27FC236}">
                <a16:creationId xmlns:a16="http://schemas.microsoft.com/office/drawing/2014/main" id="{43CEE3AF-2507-47AE-F99A-6DB5CCAC7C24}"/>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2629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8AC3-C30E-486A-84D2-5C851B36840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A82880B-65B0-E799-827D-9FD5F24F632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35B059E-CA36-5186-8E8C-0F928D379737}"/>
              </a:ext>
            </a:extLst>
          </p:cNvPr>
          <p:cNvSpPr>
            <a:spLocks noGrp="1"/>
          </p:cNvSpPr>
          <p:nvPr>
            <p:ph type="title"/>
          </p:nvPr>
        </p:nvSpPr>
        <p:spPr>
          <a:xfrm>
            <a:off x="1141413" y="609600"/>
            <a:ext cx="9905998" cy="560832"/>
          </a:xfrm>
        </p:spPr>
        <p:txBody>
          <a:bodyPr>
            <a:normAutofit fontScale="90000"/>
          </a:bodyPr>
          <a:lstStyle/>
          <a:p>
            <a:r>
              <a:rPr lang="it-IT" dirty="0"/>
              <a:t>Presentazione Team</a:t>
            </a:r>
          </a:p>
        </p:txBody>
      </p:sp>
      <p:sp>
        <p:nvSpPr>
          <p:cNvPr id="5" name="Segnaposto contenuto 4">
            <a:extLst>
              <a:ext uri="{FF2B5EF4-FFF2-40B4-BE49-F238E27FC236}">
                <a16:creationId xmlns:a16="http://schemas.microsoft.com/office/drawing/2014/main" id="{62D3007B-7CED-7064-8FFA-33ABAC2853E8}"/>
              </a:ext>
            </a:extLst>
          </p:cNvPr>
          <p:cNvSpPr>
            <a:spLocks noGrp="1"/>
          </p:cNvSpPr>
          <p:nvPr>
            <p:ph idx="1"/>
          </p:nvPr>
        </p:nvSpPr>
        <p:spPr>
          <a:xfrm>
            <a:off x="1141413" y="1438151"/>
            <a:ext cx="9905998" cy="4353050"/>
          </a:xfrm>
        </p:spPr>
        <p:txBody>
          <a:bodyPr>
            <a:normAutofit/>
          </a:bodyPr>
          <a:lstStyle/>
          <a:p>
            <a:r>
              <a:rPr lang="it-IT" sz="1800" dirty="0"/>
              <a:t>Andrea Monopoli							Team Leader</a:t>
            </a:r>
          </a:p>
          <a:p>
            <a:r>
              <a:rPr lang="it-IT" sz="1800" dirty="0"/>
              <a:t>Javier Isaac </a:t>
            </a:r>
            <a:r>
              <a:rPr lang="it-IT" sz="1800" dirty="0" err="1"/>
              <a:t>Henriquez</a:t>
            </a:r>
            <a:r>
              <a:rPr lang="it-IT" sz="1800" dirty="0"/>
              <a:t> Terranova			</a:t>
            </a:r>
            <a:r>
              <a:rPr lang="it-IT" sz="1800" dirty="0" err="1"/>
              <a:t>Penetrat</a:t>
            </a:r>
            <a:r>
              <a:rPr lang="it-IT" sz="1800" dirty="0"/>
              <a:t>(t)ore</a:t>
            </a:r>
          </a:p>
          <a:p>
            <a:r>
              <a:rPr lang="it-IT" sz="1800" dirty="0"/>
              <a:t>Davide Talamo							Support</a:t>
            </a:r>
          </a:p>
          <a:p>
            <a:r>
              <a:rPr lang="it-IT" sz="1800" dirty="0"/>
              <a:t>Michele Storelli							centrocampista</a:t>
            </a:r>
          </a:p>
          <a:p>
            <a:r>
              <a:rPr lang="it-IT" sz="1800" dirty="0"/>
              <a:t>Michele Girardi							</a:t>
            </a:r>
            <a:r>
              <a:rPr lang="it-IT" sz="1800" dirty="0" err="1"/>
              <a:t>Jungler</a:t>
            </a:r>
            <a:endParaRPr lang="it-IT" sz="1800" dirty="0"/>
          </a:p>
          <a:p>
            <a:r>
              <a:rPr lang="it-IT" sz="1800" dirty="0"/>
              <a:t>Andrei Eduard Mihai						AD </a:t>
            </a:r>
            <a:r>
              <a:rPr lang="it-IT" sz="1800" dirty="0" err="1"/>
              <a:t>Carry</a:t>
            </a:r>
            <a:endParaRPr lang="it-IT" sz="1800" dirty="0"/>
          </a:p>
          <a:p>
            <a:r>
              <a:rPr lang="it-IT" sz="1800" dirty="0"/>
              <a:t>Mattia Di Turo								Portiere</a:t>
            </a:r>
          </a:p>
        </p:txBody>
      </p:sp>
    </p:spTree>
    <p:extLst>
      <p:ext uri="{BB962C8B-B14F-4D97-AF65-F5344CB8AC3E}">
        <p14:creationId xmlns:p14="http://schemas.microsoft.com/office/powerpoint/2010/main" val="34262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B542-B7EC-AFCD-68C3-7A898D53EAB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D97B531-4D2F-31B5-8796-64CC03A915D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85C93F7-6155-F44F-9890-2240F117EB61}"/>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0C75F814-D03E-FA3A-FF42-6EC04205FCA9}"/>
              </a:ext>
            </a:extLst>
          </p:cNvPr>
          <p:cNvSpPr>
            <a:spLocks noGrp="1"/>
          </p:cNvSpPr>
          <p:nvPr>
            <p:ph idx="1"/>
          </p:nvPr>
        </p:nvSpPr>
        <p:spPr>
          <a:xfrm>
            <a:off x="1141413" y="1438151"/>
            <a:ext cx="4328945" cy="4353050"/>
          </a:xfrm>
        </p:spPr>
        <p:txBody>
          <a:bodyPr>
            <a:normAutofit fontScale="85000" lnSpcReduction="20000"/>
          </a:bodyPr>
          <a:lstStyle/>
          <a:p>
            <a:pPr marL="0" indent="0">
              <a:buNone/>
            </a:pPr>
            <a:r>
              <a:rPr lang="it-IT" dirty="0" err="1"/>
              <a:t>SQLi</a:t>
            </a:r>
            <a:r>
              <a:rPr lang="it-IT" dirty="0"/>
              <a:t>, o SQL Injection (</a:t>
            </a:r>
            <a:r>
              <a:rPr lang="it-IT" dirty="0" err="1"/>
              <a:t>Structured</a:t>
            </a:r>
            <a:r>
              <a:rPr lang="it-IT" dirty="0"/>
              <a:t> Query Language), è una vulnerabilità che gli attaccanti sfruttano inserendo comandi SQL dannosi nelle query dell'applicazione, ottenendo così un accesso non autorizzato al database sottostante.</a:t>
            </a:r>
            <a:br>
              <a:rPr lang="it-IT" dirty="0"/>
            </a:br>
            <a:br>
              <a:rPr lang="it-IT" dirty="0"/>
            </a:br>
            <a:br>
              <a:rPr lang="it-IT" dirty="0"/>
            </a:br>
            <a:br>
              <a:rPr lang="it-IT" dirty="0"/>
            </a:br>
            <a:r>
              <a:rPr lang="it-IT" dirty="0"/>
              <a:t>In sostanza, un attacco di SQL injection si verifica quando un'applicazione web non valida filtra in modo inadeguato i dati inseriti dall'utente prima di incorporarli nelle query SQL inviate al database. Questo può consentire agli aggressori di manipolare le query in modo malevolo, eseguire azioni non autorizzate o accedere a dati sensibili nel database.</a:t>
            </a:r>
            <a:endParaRPr lang="it-IT" sz="1800" dirty="0"/>
          </a:p>
        </p:txBody>
      </p:sp>
      <p:pic>
        <p:nvPicPr>
          <p:cNvPr id="8" name="Immagine 7">
            <a:extLst>
              <a:ext uri="{FF2B5EF4-FFF2-40B4-BE49-F238E27FC236}">
                <a16:creationId xmlns:a16="http://schemas.microsoft.com/office/drawing/2014/main" id="{B6F523B8-7DF7-7DE0-744C-D4FD0E385AEC}"/>
              </a:ext>
            </a:extLst>
          </p:cNvPr>
          <p:cNvPicPr>
            <a:picLocks noChangeAspect="1"/>
          </p:cNvPicPr>
          <p:nvPr/>
        </p:nvPicPr>
        <p:blipFill>
          <a:blip r:embed="rId4"/>
          <a:stretch>
            <a:fillRect/>
          </a:stretch>
        </p:blipFill>
        <p:spPr>
          <a:xfrm>
            <a:off x="5997004" y="1604211"/>
            <a:ext cx="1267002" cy="1019317"/>
          </a:xfrm>
          <a:prstGeom prst="rect">
            <a:avLst/>
          </a:prstGeom>
        </p:spPr>
      </p:pic>
      <p:pic>
        <p:nvPicPr>
          <p:cNvPr id="10" name="Immagine 9">
            <a:extLst>
              <a:ext uri="{FF2B5EF4-FFF2-40B4-BE49-F238E27FC236}">
                <a16:creationId xmlns:a16="http://schemas.microsoft.com/office/drawing/2014/main" id="{827BFD28-08DB-BE11-9F79-D19F280CA973}"/>
              </a:ext>
            </a:extLst>
          </p:cNvPr>
          <p:cNvPicPr>
            <a:picLocks noChangeAspect="1"/>
          </p:cNvPicPr>
          <p:nvPr/>
        </p:nvPicPr>
        <p:blipFill>
          <a:blip r:embed="rId5"/>
          <a:stretch>
            <a:fillRect/>
          </a:stretch>
        </p:blipFill>
        <p:spPr>
          <a:xfrm>
            <a:off x="5997004" y="2881149"/>
            <a:ext cx="5277587" cy="733527"/>
          </a:xfrm>
          <a:prstGeom prst="rect">
            <a:avLst/>
          </a:prstGeom>
        </p:spPr>
      </p:pic>
      <p:pic>
        <p:nvPicPr>
          <p:cNvPr id="12" name="Immagine 11">
            <a:extLst>
              <a:ext uri="{FF2B5EF4-FFF2-40B4-BE49-F238E27FC236}">
                <a16:creationId xmlns:a16="http://schemas.microsoft.com/office/drawing/2014/main" id="{BAB80856-2818-06A8-08AE-A85B1B6A4B35}"/>
              </a:ext>
            </a:extLst>
          </p:cNvPr>
          <p:cNvPicPr>
            <a:picLocks noChangeAspect="1"/>
          </p:cNvPicPr>
          <p:nvPr/>
        </p:nvPicPr>
        <p:blipFill>
          <a:blip r:embed="rId6"/>
          <a:stretch>
            <a:fillRect/>
          </a:stretch>
        </p:blipFill>
        <p:spPr>
          <a:xfrm>
            <a:off x="5997003" y="3872297"/>
            <a:ext cx="5277587" cy="1533739"/>
          </a:xfrm>
          <a:prstGeom prst="rect">
            <a:avLst/>
          </a:prstGeom>
        </p:spPr>
      </p:pic>
      <p:sp>
        <p:nvSpPr>
          <p:cNvPr id="14" name="Pulsante di azione: Avanti o successivo 13">
            <a:hlinkClick r:id="" action="ppaction://hlinkshowjump?jump=nextslide" highlightClick="1"/>
            <a:extLst>
              <a:ext uri="{FF2B5EF4-FFF2-40B4-BE49-F238E27FC236}">
                <a16:creationId xmlns:a16="http://schemas.microsoft.com/office/drawing/2014/main" id="{3129E3E2-4C7A-4B38-DF99-F4C541C9ED4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377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A1FD-144A-50FE-B9F2-9D9E2B3E2E2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1F2777CB-DDDF-1046-1DE8-2B9FCFB43FB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2A49A04-4503-9CEC-FD1B-FAF59B6FC05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E4407C79-A811-79ED-6D5C-CAF8271B943B}"/>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6929B648-DD40-397A-EED5-B552A3FE95FA}"/>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192.168.13.150</a:t>
            </a:r>
            <a:br>
              <a:rPr lang="it-IT" sz="1800" dirty="0"/>
            </a:br>
            <a:r>
              <a:rPr lang="it-IT" sz="1800" dirty="0"/>
              <a:t>l’indirizzo di Kali Linux su 192.168.13.100</a:t>
            </a:r>
          </a:p>
        </p:txBody>
      </p:sp>
      <p:pic>
        <p:nvPicPr>
          <p:cNvPr id="3" name="Immagine 2">
            <a:extLst>
              <a:ext uri="{FF2B5EF4-FFF2-40B4-BE49-F238E27FC236}">
                <a16:creationId xmlns:a16="http://schemas.microsoft.com/office/drawing/2014/main" id="{2D38F47C-5E8D-A162-4DB0-5D150597651B}"/>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9" name="Immagine 8">
            <a:extLst>
              <a:ext uri="{FF2B5EF4-FFF2-40B4-BE49-F238E27FC236}">
                <a16:creationId xmlns:a16="http://schemas.microsoft.com/office/drawing/2014/main" id="{2D4BB902-B4E1-9DEB-6784-F42B1B663B47}"/>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11" name="Immagine 10">
            <a:extLst>
              <a:ext uri="{FF2B5EF4-FFF2-40B4-BE49-F238E27FC236}">
                <a16:creationId xmlns:a16="http://schemas.microsoft.com/office/drawing/2014/main" id="{F13176C4-5D37-C1DF-8DC5-EC4993DEA8D7}"/>
              </a:ext>
            </a:extLst>
          </p:cNvPr>
          <p:cNvPicPr>
            <a:picLocks noChangeAspect="1"/>
          </p:cNvPicPr>
          <p:nvPr/>
        </p:nvPicPr>
        <p:blipFill>
          <a:blip r:embed="rId6"/>
          <a:stretch>
            <a:fillRect/>
          </a:stretch>
        </p:blipFill>
        <p:spPr>
          <a:xfrm>
            <a:off x="1141413" y="3429000"/>
            <a:ext cx="2345780" cy="1022340"/>
          </a:xfrm>
          <a:prstGeom prst="rect">
            <a:avLst/>
          </a:prstGeom>
        </p:spPr>
      </p:pic>
      <p:pic>
        <p:nvPicPr>
          <p:cNvPr id="14" name="Immagine 13">
            <a:extLst>
              <a:ext uri="{FF2B5EF4-FFF2-40B4-BE49-F238E27FC236}">
                <a16:creationId xmlns:a16="http://schemas.microsoft.com/office/drawing/2014/main" id="{28677A08-DB0A-B7A7-6E1F-69ABCA5B3FBF}"/>
              </a:ext>
            </a:extLst>
          </p:cNvPr>
          <p:cNvPicPr>
            <a:picLocks noChangeAspect="1"/>
          </p:cNvPicPr>
          <p:nvPr/>
        </p:nvPicPr>
        <p:blipFill>
          <a:blip r:embed="rId7"/>
          <a:stretch>
            <a:fillRect/>
          </a:stretch>
        </p:blipFill>
        <p:spPr>
          <a:xfrm>
            <a:off x="2880261" y="3940170"/>
            <a:ext cx="3085065" cy="1505731"/>
          </a:xfrm>
          <a:prstGeom prst="rect">
            <a:avLst/>
          </a:prstGeom>
        </p:spPr>
      </p:pic>
      <p:pic>
        <p:nvPicPr>
          <p:cNvPr id="15" name="Immagine 14">
            <a:extLst>
              <a:ext uri="{FF2B5EF4-FFF2-40B4-BE49-F238E27FC236}">
                <a16:creationId xmlns:a16="http://schemas.microsoft.com/office/drawing/2014/main" id="{F2888243-07F8-5348-19C0-DFF5C3346CA1}"/>
              </a:ext>
            </a:extLst>
          </p:cNvPr>
          <p:cNvPicPr>
            <a:picLocks noChangeAspect="1"/>
          </p:cNvPicPr>
          <p:nvPr/>
        </p:nvPicPr>
        <p:blipFill>
          <a:blip r:embed="rId8"/>
          <a:stretch>
            <a:fillRect/>
          </a:stretch>
        </p:blipFill>
        <p:spPr>
          <a:xfrm>
            <a:off x="6460295" y="4603287"/>
            <a:ext cx="3933825" cy="51435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52EEE53A-1F02-0D3E-822B-50C6D8CEAE2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069A5E2-A60B-58E6-B47F-9F41CC57596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179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1602-0E0C-F7B1-2D0F-FA4FEA10F3C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B257150-ACD0-A0FB-AAC1-6BCC2E9EA097}"/>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629C33B-DCBA-5A11-42AE-EB16FBCCEE3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4DFB630-4A39-7439-4032-F6B210824140}"/>
              </a:ext>
            </a:extLst>
          </p:cNvPr>
          <p:cNvSpPr>
            <a:spLocks noGrp="1"/>
          </p:cNvSpPr>
          <p:nvPr>
            <p:ph idx="1"/>
          </p:nvPr>
        </p:nvSpPr>
        <p:spPr>
          <a:xfrm>
            <a:off x="1141413" y="1157734"/>
            <a:ext cx="4328945" cy="560832"/>
          </a:xfrm>
        </p:spPr>
        <p:txBody>
          <a:bodyPr>
            <a:normAutofit/>
          </a:bodyPr>
          <a:lstStyle/>
          <a:p>
            <a:pPr marL="0" indent="0">
              <a:buNone/>
            </a:pPr>
            <a:r>
              <a:rPr lang="it-IT" sz="1800" dirty="0"/>
              <a:t>Attacco SQL Injection</a:t>
            </a:r>
          </a:p>
        </p:txBody>
      </p:sp>
      <p:sp>
        <p:nvSpPr>
          <p:cNvPr id="2" name="Segnaposto contenuto 4">
            <a:extLst>
              <a:ext uri="{FF2B5EF4-FFF2-40B4-BE49-F238E27FC236}">
                <a16:creationId xmlns:a16="http://schemas.microsoft.com/office/drawing/2014/main" id="{F12D8E90-2D11-302D-A44D-CE02BCD37380}"/>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CAE1CA26-8AC2-1543-5AB3-96B4155758FA}"/>
              </a:ext>
            </a:extLst>
          </p:cNvPr>
          <p:cNvSpPr txBox="1">
            <a:spLocks/>
          </p:cNvSpPr>
          <p:nvPr/>
        </p:nvSpPr>
        <p:spPr>
          <a:xfrm>
            <a:off x="1141412" y="1718566"/>
            <a:ext cx="4328945" cy="171043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Sfruttiamo l’operatore CONCAT_WS per concatenare </a:t>
            </a:r>
            <a:r>
              <a:rPr lang="it-IT" sz="1800" dirty="0" err="1"/>
              <a:t>piu’</a:t>
            </a:r>
            <a:r>
              <a:rPr lang="it-IT" sz="1800" dirty="0"/>
              <a:t> valori all’interno di un solo attributo così da aggirare la regola dell’operatore UNION e ottenere tutte le informazioni con una singola query</a:t>
            </a:r>
          </a:p>
        </p:txBody>
      </p:sp>
      <p:pic>
        <p:nvPicPr>
          <p:cNvPr id="8" name="Immagine 7">
            <a:extLst>
              <a:ext uri="{FF2B5EF4-FFF2-40B4-BE49-F238E27FC236}">
                <a16:creationId xmlns:a16="http://schemas.microsoft.com/office/drawing/2014/main" id="{E52D6349-1F28-7500-8ADB-9215DA5771C6}"/>
              </a:ext>
            </a:extLst>
          </p:cNvPr>
          <p:cNvPicPr>
            <a:picLocks noChangeAspect="1"/>
          </p:cNvPicPr>
          <p:nvPr/>
        </p:nvPicPr>
        <p:blipFill>
          <a:blip r:embed="rId4"/>
          <a:stretch>
            <a:fillRect/>
          </a:stretch>
        </p:blipFill>
        <p:spPr>
          <a:xfrm>
            <a:off x="3185544" y="3192379"/>
            <a:ext cx="6687185" cy="2638425"/>
          </a:xfrm>
          <a:prstGeom prst="rect">
            <a:avLst/>
          </a:prstGeom>
        </p:spPr>
      </p:pic>
      <p:sp>
        <p:nvSpPr>
          <p:cNvPr id="12" name="CasellaDiTesto 11">
            <a:extLst>
              <a:ext uri="{FF2B5EF4-FFF2-40B4-BE49-F238E27FC236}">
                <a16:creationId xmlns:a16="http://schemas.microsoft.com/office/drawing/2014/main" id="{1F391CBD-2D56-3ED6-E1CF-521C5B406225}"/>
              </a:ext>
            </a:extLst>
          </p:cNvPr>
          <p:cNvSpPr txBox="1"/>
          <p:nvPr/>
        </p:nvSpPr>
        <p:spPr>
          <a:xfrm>
            <a:off x="3185544" y="5858568"/>
            <a:ext cx="6096000" cy="369332"/>
          </a:xfrm>
          <a:prstGeom prst="rect">
            <a:avLst/>
          </a:prstGeom>
          <a:noFill/>
        </p:spPr>
        <p:txBody>
          <a:bodyPr wrap="square">
            <a:spAutoFit/>
          </a:bodyPr>
          <a:lstStyle/>
          <a:p>
            <a:r>
              <a:rPr lang="it-IT"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0d107d09f5bbe40cade3de5c71e9e9b7</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2CD6CEF1-03D5-3207-EBD8-8FAC6632211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0958ADE3-8A20-E7BD-D912-6142644DCDB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34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4B40-DD8F-1D07-9C16-7F70C005A714}"/>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415E1C0E-F185-2F01-152B-6EB0C6354A0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36CE61B-66E6-BEE7-ADB2-2C063F199929}"/>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157021B-D5AC-6E13-A575-017F44208407}"/>
              </a:ext>
            </a:extLst>
          </p:cNvPr>
          <p:cNvSpPr>
            <a:spLocks noGrp="1"/>
          </p:cNvSpPr>
          <p:nvPr>
            <p:ph idx="1"/>
          </p:nvPr>
        </p:nvSpPr>
        <p:spPr>
          <a:xfrm>
            <a:off x="1141413" y="1157734"/>
            <a:ext cx="4328945" cy="560832"/>
          </a:xfrm>
        </p:spPr>
        <p:txBody>
          <a:bodyPr>
            <a:normAutofit/>
          </a:bodyPr>
          <a:lstStyle/>
          <a:p>
            <a:pPr marL="0" indent="0">
              <a:buNone/>
            </a:pPr>
            <a:r>
              <a:rPr lang="it-IT" sz="1800" dirty="0"/>
              <a:t>Password Cracking</a:t>
            </a:r>
          </a:p>
        </p:txBody>
      </p:sp>
      <p:sp>
        <p:nvSpPr>
          <p:cNvPr id="2" name="Segnaposto contenuto 4">
            <a:extLst>
              <a:ext uri="{FF2B5EF4-FFF2-40B4-BE49-F238E27FC236}">
                <a16:creationId xmlns:a16="http://schemas.microsoft.com/office/drawing/2014/main" id="{EAC3CD2D-4181-AC46-2636-3E6DB42D249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DDABB880-933F-A0F2-D0E4-0DF31748ACDE}"/>
              </a:ext>
            </a:extLst>
          </p:cNvPr>
          <p:cNvSpPr txBox="1">
            <a:spLocks/>
          </p:cNvSpPr>
          <p:nvPr/>
        </p:nvSpPr>
        <p:spPr>
          <a:xfrm>
            <a:off x="1141412" y="1718565"/>
            <a:ext cx="4328945" cy="359137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La password ottenuta è stata memorizzata all’interno del DB sotto forma di </a:t>
            </a:r>
            <a:r>
              <a:rPr lang="it-IT" sz="1800" i="1" dirty="0" err="1"/>
              <a:t>hash</a:t>
            </a:r>
            <a:r>
              <a:rPr lang="it-IT" sz="1800" dirty="0"/>
              <a:t> rendendola inutilizzabile allo stato attuale</a:t>
            </a:r>
          </a:p>
          <a:p>
            <a:pPr marL="0" indent="0">
              <a:buNone/>
            </a:pPr>
            <a:r>
              <a:rPr lang="it-IT" sz="1800" dirty="0"/>
              <a:t>Per ottenere il tipo di </a:t>
            </a:r>
            <a:r>
              <a:rPr lang="it-IT" sz="1800" dirty="0" err="1"/>
              <a:t>hash</a:t>
            </a:r>
            <a:r>
              <a:rPr lang="it-IT" sz="1800" dirty="0"/>
              <a:t> è stato usato </a:t>
            </a:r>
            <a:r>
              <a:rPr lang="it-IT" sz="1800" dirty="0" err="1"/>
              <a:t>hash-identifier</a:t>
            </a:r>
            <a:endParaRPr lang="it-IT" sz="1800" dirty="0"/>
          </a:p>
          <a:p>
            <a:pPr marL="0" indent="0">
              <a:buNone/>
            </a:pPr>
            <a:r>
              <a:rPr lang="it-IT" sz="1800" dirty="0"/>
              <a:t>Successivamente utilizziamo il tool John the Ripper con il dizionario rockyou.txt</a:t>
            </a:r>
          </a:p>
          <a:p>
            <a:pPr marL="0" indent="0">
              <a:buNone/>
            </a:pPr>
            <a:r>
              <a:rPr lang="it-IT" sz="1800" dirty="0"/>
              <a:t>Infine testiamo le credenziali ricavate sulla pagina login della </a:t>
            </a:r>
            <a:r>
              <a:rPr lang="it-IT" sz="1800" dirty="0" err="1"/>
              <a:t>dvwa</a:t>
            </a:r>
            <a:endParaRPr lang="it-IT" sz="1800" dirty="0"/>
          </a:p>
          <a:p>
            <a:pPr marL="0" indent="0">
              <a:buNone/>
            </a:pPr>
            <a:r>
              <a:rPr lang="it-IT" sz="1800" dirty="0"/>
              <a:t> </a:t>
            </a:r>
          </a:p>
        </p:txBody>
      </p:sp>
      <p:pic>
        <p:nvPicPr>
          <p:cNvPr id="9" name="Immagine 8">
            <a:extLst>
              <a:ext uri="{FF2B5EF4-FFF2-40B4-BE49-F238E27FC236}">
                <a16:creationId xmlns:a16="http://schemas.microsoft.com/office/drawing/2014/main" id="{33900DD8-D628-EFC0-5A4B-0B4DB61FEF6A}"/>
              </a:ext>
            </a:extLst>
          </p:cNvPr>
          <p:cNvPicPr>
            <a:picLocks noChangeAspect="1"/>
          </p:cNvPicPr>
          <p:nvPr/>
        </p:nvPicPr>
        <p:blipFill>
          <a:blip r:embed="rId4"/>
          <a:stretch>
            <a:fillRect/>
          </a:stretch>
        </p:blipFill>
        <p:spPr>
          <a:xfrm>
            <a:off x="5322834" y="1403687"/>
            <a:ext cx="2734057" cy="600159"/>
          </a:xfrm>
          <a:prstGeom prst="rect">
            <a:avLst/>
          </a:prstGeom>
        </p:spPr>
      </p:pic>
      <p:pic>
        <p:nvPicPr>
          <p:cNvPr id="10" name="Immagine 9">
            <a:extLst>
              <a:ext uri="{FF2B5EF4-FFF2-40B4-BE49-F238E27FC236}">
                <a16:creationId xmlns:a16="http://schemas.microsoft.com/office/drawing/2014/main" id="{2DDF383F-BEAD-CA11-2A75-470507811701}"/>
              </a:ext>
            </a:extLst>
          </p:cNvPr>
          <p:cNvPicPr>
            <a:picLocks noChangeAspect="1"/>
          </p:cNvPicPr>
          <p:nvPr/>
        </p:nvPicPr>
        <p:blipFill>
          <a:blip r:embed="rId5"/>
          <a:stretch>
            <a:fillRect/>
          </a:stretch>
        </p:blipFill>
        <p:spPr>
          <a:xfrm>
            <a:off x="5554640" y="2088628"/>
            <a:ext cx="5966612" cy="1489409"/>
          </a:xfrm>
          <a:prstGeom prst="rect">
            <a:avLst/>
          </a:prstGeom>
        </p:spPr>
      </p:pic>
      <p:pic>
        <p:nvPicPr>
          <p:cNvPr id="11" name="Immagine 10">
            <a:extLst>
              <a:ext uri="{FF2B5EF4-FFF2-40B4-BE49-F238E27FC236}">
                <a16:creationId xmlns:a16="http://schemas.microsoft.com/office/drawing/2014/main" id="{77C29FD6-BFB9-DBAC-DC28-D3C481011BB4}"/>
              </a:ext>
            </a:extLst>
          </p:cNvPr>
          <p:cNvPicPr>
            <a:picLocks noChangeAspect="1"/>
          </p:cNvPicPr>
          <p:nvPr/>
        </p:nvPicPr>
        <p:blipFill>
          <a:blip r:embed="rId6"/>
          <a:stretch>
            <a:fillRect/>
          </a:stretch>
        </p:blipFill>
        <p:spPr>
          <a:xfrm>
            <a:off x="5554640" y="3662819"/>
            <a:ext cx="4048125" cy="838200"/>
          </a:xfrm>
          <a:prstGeom prst="rect">
            <a:avLst/>
          </a:prstGeom>
        </p:spPr>
      </p:pic>
      <p:pic>
        <p:nvPicPr>
          <p:cNvPr id="15" name="Immagine 14">
            <a:extLst>
              <a:ext uri="{FF2B5EF4-FFF2-40B4-BE49-F238E27FC236}">
                <a16:creationId xmlns:a16="http://schemas.microsoft.com/office/drawing/2014/main" id="{A863E78D-9936-9BF1-87F2-CC78FB34E055}"/>
              </a:ext>
            </a:extLst>
          </p:cNvPr>
          <p:cNvPicPr>
            <a:picLocks noChangeAspect="1"/>
          </p:cNvPicPr>
          <p:nvPr/>
        </p:nvPicPr>
        <p:blipFill>
          <a:blip r:embed="rId7"/>
          <a:stretch>
            <a:fillRect/>
          </a:stretch>
        </p:blipFill>
        <p:spPr>
          <a:xfrm>
            <a:off x="5129143" y="4668253"/>
            <a:ext cx="1560719" cy="1580147"/>
          </a:xfrm>
          <a:prstGeom prst="rect">
            <a:avLst/>
          </a:prstGeom>
        </p:spPr>
      </p:pic>
      <p:pic>
        <p:nvPicPr>
          <p:cNvPr id="17" name="Immagine 16">
            <a:extLst>
              <a:ext uri="{FF2B5EF4-FFF2-40B4-BE49-F238E27FC236}">
                <a16:creationId xmlns:a16="http://schemas.microsoft.com/office/drawing/2014/main" id="{6EA3A75D-8BFF-6663-750E-0833739709C1}"/>
              </a:ext>
            </a:extLst>
          </p:cNvPr>
          <p:cNvPicPr>
            <a:picLocks noChangeAspect="1"/>
          </p:cNvPicPr>
          <p:nvPr/>
        </p:nvPicPr>
        <p:blipFill>
          <a:blip r:embed="rId8"/>
          <a:stretch>
            <a:fillRect/>
          </a:stretch>
        </p:blipFill>
        <p:spPr>
          <a:xfrm>
            <a:off x="6953401" y="5226590"/>
            <a:ext cx="1352550" cy="828675"/>
          </a:xfrm>
          <a:prstGeom prst="rect">
            <a:avLst/>
          </a:prstGeom>
        </p:spPr>
      </p:pic>
      <p:sp>
        <p:nvSpPr>
          <p:cNvPr id="18" name="Pulsante di azione: Avanti o successivo 17">
            <a:hlinkClick r:id="" action="ppaction://hlinkshowjump?jump=nextslide" highlightClick="1"/>
            <a:extLst>
              <a:ext uri="{FF2B5EF4-FFF2-40B4-BE49-F238E27FC236}">
                <a16:creationId xmlns:a16="http://schemas.microsoft.com/office/drawing/2014/main" id="{BD4AED2D-17B7-F802-EF78-F6D0478E917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225C48FA-6F0B-E002-093B-6AF84A536B0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968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24480-BB8A-0F61-8134-445FBD5A5C7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D77188-28B9-7816-CF60-6F60CDF4C40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9F187FB-C81F-1891-83F1-0EFA21B0308F}"/>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34A8B8F0-1D14-3BB1-81F1-6E88D94D6F58}"/>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8DE54E9D-0058-99FC-B2A7-AE88510910C9}"/>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E59A4818-80DD-B3CF-AB53-3FB7F7476264}"/>
              </a:ext>
            </a:extLst>
          </p:cNvPr>
          <p:cNvSpPr txBox="1">
            <a:spLocks/>
          </p:cNvSpPr>
          <p:nvPr/>
        </p:nvSpPr>
        <p:spPr>
          <a:xfrm>
            <a:off x="1141412" y="1718565"/>
            <a:ext cx="4328945" cy="24844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un controllo sulla sintassi della query </a:t>
            </a:r>
            <a:r>
              <a:rPr lang="it-IT" sz="1800" dirty="0" err="1"/>
              <a:t>sql</a:t>
            </a:r>
            <a:r>
              <a:rPr lang="it-IT" sz="1800" dirty="0"/>
              <a:t> inserita</a:t>
            </a:r>
          </a:p>
          <a:p>
            <a:pPr marL="0" indent="0">
              <a:buNone/>
            </a:pPr>
            <a:r>
              <a:rPr lang="it-IT" sz="1800" dirty="0"/>
              <a:t>Tramite ispezione e il tool </a:t>
            </a:r>
            <a:r>
              <a:rPr lang="it-IT" sz="1800" dirty="0" err="1"/>
              <a:t>burb</a:t>
            </a:r>
            <a:r>
              <a:rPr lang="it-IT" sz="1800" dirty="0"/>
              <a:t> suite comprendiamo che Il controllo viene effettuato sui caratteri speciali</a:t>
            </a:r>
          </a:p>
          <a:p>
            <a:pPr marL="0" indent="0">
              <a:buNone/>
            </a:pPr>
            <a:r>
              <a:rPr lang="it-IT" sz="1800" dirty="0"/>
              <a:t>Andiamo dunque a sfruttare una query che non impieghi caratteri speciali</a:t>
            </a:r>
          </a:p>
        </p:txBody>
      </p:sp>
      <p:pic>
        <p:nvPicPr>
          <p:cNvPr id="3" name="Immagine 2">
            <a:extLst>
              <a:ext uri="{FF2B5EF4-FFF2-40B4-BE49-F238E27FC236}">
                <a16:creationId xmlns:a16="http://schemas.microsoft.com/office/drawing/2014/main" id="{0373409E-D84B-4C7A-2ABE-AB99521DA61D}"/>
              </a:ext>
            </a:extLst>
          </p:cNvPr>
          <p:cNvPicPr>
            <a:picLocks noChangeAspect="1"/>
          </p:cNvPicPr>
          <p:nvPr/>
        </p:nvPicPr>
        <p:blipFill>
          <a:blip r:embed="rId4"/>
          <a:stretch>
            <a:fillRect/>
          </a:stretch>
        </p:blipFill>
        <p:spPr>
          <a:xfrm>
            <a:off x="5470357" y="1284695"/>
            <a:ext cx="2057400" cy="657225"/>
          </a:xfrm>
          <a:prstGeom prst="rect">
            <a:avLst/>
          </a:prstGeom>
        </p:spPr>
      </p:pic>
      <p:pic>
        <p:nvPicPr>
          <p:cNvPr id="12" name="Immagine 11">
            <a:extLst>
              <a:ext uri="{FF2B5EF4-FFF2-40B4-BE49-F238E27FC236}">
                <a16:creationId xmlns:a16="http://schemas.microsoft.com/office/drawing/2014/main" id="{5A3042DC-3F0B-559F-8402-2D959002EFEF}"/>
              </a:ext>
            </a:extLst>
          </p:cNvPr>
          <p:cNvPicPr>
            <a:picLocks noChangeAspect="1"/>
          </p:cNvPicPr>
          <p:nvPr/>
        </p:nvPicPr>
        <p:blipFill>
          <a:blip r:embed="rId5"/>
          <a:stretch>
            <a:fillRect/>
          </a:stretch>
        </p:blipFill>
        <p:spPr>
          <a:xfrm>
            <a:off x="8488678" y="2021287"/>
            <a:ext cx="2663190" cy="3200400"/>
          </a:xfrm>
          <a:prstGeom prst="rect">
            <a:avLst/>
          </a:prstGeom>
        </p:spPr>
      </p:pic>
      <p:pic>
        <p:nvPicPr>
          <p:cNvPr id="14" name="Immagine 13">
            <a:extLst>
              <a:ext uri="{FF2B5EF4-FFF2-40B4-BE49-F238E27FC236}">
                <a16:creationId xmlns:a16="http://schemas.microsoft.com/office/drawing/2014/main" id="{98B3D8D9-8254-A0BB-2D9E-CEC2F99CBC6A}"/>
              </a:ext>
            </a:extLst>
          </p:cNvPr>
          <p:cNvPicPr>
            <a:picLocks noChangeAspect="1"/>
          </p:cNvPicPr>
          <p:nvPr/>
        </p:nvPicPr>
        <p:blipFill>
          <a:blip r:embed="rId6"/>
          <a:stretch>
            <a:fillRect/>
          </a:stretch>
        </p:blipFill>
        <p:spPr>
          <a:xfrm>
            <a:off x="2483530" y="4264771"/>
            <a:ext cx="2864106" cy="2325075"/>
          </a:xfrm>
          <a:prstGeom prst="rect">
            <a:avLst/>
          </a:prstGeom>
        </p:spPr>
      </p:pic>
      <p:pic>
        <p:nvPicPr>
          <p:cNvPr id="18" name="Immagine 17">
            <a:extLst>
              <a:ext uri="{FF2B5EF4-FFF2-40B4-BE49-F238E27FC236}">
                <a16:creationId xmlns:a16="http://schemas.microsoft.com/office/drawing/2014/main" id="{28D578DA-5212-4F7E-B7A8-A98C541D84B2}"/>
              </a:ext>
            </a:extLst>
          </p:cNvPr>
          <p:cNvPicPr>
            <a:picLocks noChangeAspect="1"/>
          </p:cNvPicPr>
          <p:nvPr/>
        </p:nvPicPr>
        <p:blipFill>
          <a:blip r:embed="rId7"/>
          <a:stretch>
            <a:fillRect/>
          </a:stretch>
        </p:blipFill>
        <p:spPr>
          <a:xfrm>
            <a:off x="5470357" y="2021287"/>
            <a:ext cx="2895600" cy="3190875"/>
          </a:xfrm>
          <a:prstGeom prst="rect">
            <a:avLst/>
          </a:prstGeom>
        </p:spPr>
      </p:pic>
      <p:sp>
        <p:nvSpPr>
          <p:cNvPr id="19" name="Pulsante di azione: Indietro o precedente 18">
            <a:hlinkClick r:id="" action="ppaction://hlinkshowjump?jump=previousslide" highlightClick="1"/>
            <a:extLst>
              <a:ext uri="{FF2B5EF4-FFF2-40B4-BE49-F238E27FC236}">
                <a16:creationId xmlns:a16="http://schemas.microsoft.com/office/drawing/2014/main" id="{5EF500E1-8767-C5DC-AB0A-DA334D7A890E}"/>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337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9084-CEBF-048D-0FEB-3A3D7A68A83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803373C-364C-DBE7-1D10-9BBCCA9DA82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3CBFECB4-DEBB-FA60-6601-76C0C306DFC3}"/>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C60476B1-B5A6-A39F-F9DE-B11C71B42624}"/>
              </a:ext>
            </a:extLst>
          </p:cNvPr>
          <p:cNvSpPr>
            <a:spLocks noGrp="1"/>
          </p:cNvSpPr>
          <p:nvPr>
            <p:ph idx="1"/>
          </p:nvPr>
        </p:nvSpPr>
        <p:spPr>
          <a:xfrm>
            <a:off x="1141413" y="1438151"/>
            <a:ext cx="4328945" cy="4353050"/>
          </a:xfrm>
        </p:spPr>
        <p:txBody>
          <a:bodyPr>
            <a:normAutofit fontScale="77500" lnSpcReduction="20000"/>
          </a:bodyPr>
          <a:lstStyle/>
          <a:p>
            <a:pPr marL="0" indent="0">
              <a:buNone/>
            </a:pPr>
            <a:r>
              <a:rPr lang="it-IT" dirty="0"/>
              <a:t>Cross-Site Scripting (XSS) è una tipologia di attacco informatico in cui avviene l’iniezione di script dannosi in siti web altrimenti considerati attendibili; dunque l’utente malintenzionato invia codice dannoso, generalmente sotto forma di uno script lato browser, all’utente target.</a:t>
            </a:r>
          </a:p>
          <a:p>
            <a:pPr marL="0" indent="0">
              <a:buNone/>
            </a:pPr>
            <a:r>
              <a:rPr lang="it-IT" dirty="0"/>
              <a:t>Sfruttando le vulnerabilità note delle applicazioni web, gli attaccanti iniettano contenuto malevolo nel messaggio fornito dal sito compromesso in modo che quando arrivi nel web browser lato client risulti inviato dalla fonte attendibile, così da operare secondo le autorizzazioni concesse a quel sistema. In questo modo l’utente può ottenere privilegi di accesso al contenuto di pagine sensibili, ai cookie di sessione e ad una varietà di altre informazioni gestite dal browser per conto dell’utente.</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5A176D4-13AA-DA69-20AD-350CEBDFB2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6FEB00C9-58FA-B496-2BB6-3688F28BA384}"/>
              </a:ext>
            </a:extLst>
          </p:cNvPr>
          <p:cNvPicPr>
            <a:picLocks noChangeAspect="1"/>
          </p:cNvPicPr>
          <p:nvPr/>
        </p:nvPicPr>
        <p:blipFill>
          <a:blip r:embed="rId4"/>
          <a:stretch>
            <a:fillRect/>
          </a:stretch>
        </p:blipFill>
        <p:spPr>
          <a:xfrm>
            <a:off x="5980767" y="2924050"/>
            <a:ext cx="4067743" cy="1848108"/>
          </a:xfrm>
          <a:prstGeom prst="rect">
            <a:avLst/>
          </a:prstGeom>
        </p:spPr>
      </p:pic>
      <p:pic>
        <p:nvPicPr>
          <p:cNvPr id="11" name="Immagine 10">
            <a:extLst>
              <a:ext uri="{FF2B5EF4-FFF2-40B4-BE49-F238E27FC236}">
                <a16:creationId xmlns:a16="http://schemas.microsoft.com/office/drawing/2014/main" id="{4B173B7A-A098-2976-37C7-834D74E97E9E}"/>
              </a:ext>
            </a:extLst>
          </p:cNvPr>
          <p:cNvPicPr>
            <a:picLocks noChangeAspect="1"/>
          </p:cNvPicPr>
          <p:nvPr/>
        </p:nvPicPr>
        <p:blipFill>
          <a:blip r:embed="rId5"/>
          <a:stretch>
            <a:fillRect/>
          </a:stretch>
        </p:blipFill>
        <p:spPr>
          <a:xfrm>
            <a:off x="5980767" y="1438150"/>
            <a:ext cx="2524125" cy="1438275"/>
          </a:xfrm>
          <a:prstGeom prst="rect">
            <a:avLst/>
          </a:prstGeom>
        </p:spPr>
      </p:pic>
      <p:pic>
        <p:nvPicPr>
          <p:cNvPr id="13" name="Immagine 12">
            <a:extLst>
              <a:ext uri="{FF2B5EF4-FFF2-40B4-BE49-F238E27FC236}">
                <a16:creationId xmlns:a16="http://schemas.microsoft.com/office/drawing/2014/main" id="{2771E500-8F6E-8E02-56DE-DE1FC89FA43C}"/>
              </a:ext>
            </a:extLst>
          </p:cNvPr>
          <p:cNvPicPr>
            <a:picLocks noChangeAspect="1"/>
          </p:cNvPicPr>
          <p:nvPr/>
        </p:nvPicPr>
        <p:blipFill>
          <a:blip r:embed="rId6"/>
          <a:stretch>
            <a:fillRect/>
          </a:stretch>
        </p:blipFill>
        <p:spPr>
          <a:xfrm>
            <a:off x="5980767" y="4819783"/>
            <a:ext cx="2314575" cy="1343025"/>
          </a:xfrm>
          <a:prstGeom prst="rect">
            <a:avLst/>
          </a:prstGeom>
        </p:spPr>
      </p:pic>
    </p:spTree>
    <p:extLst>
      <p:ext uri="{BB962C8B-B14F-4D97-AF65-F5344CB8AC3E}">
        <p14:creationId xmlns:p14="http://schemas.microsoft.com/office/powerpoint/2010/main" val="34641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e">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Rete</Template>
  <TotalTime>752</TotalTime>
  <Words>1641</Words>
  <Application>Microsoft Office PowerPoint</Application>
  <PresentationFormat>Widescreen</PresentationFormat>
  <Paragraphs>110</Paragraphs>
  <Slides>28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28</vt:i4>
      </vt:variant>
    </vt:vector>
  </HeadingPairs>
  <TitlesOfParts>
    <vt:vector size="31" baseType="lpstr">
      <vt:lpstr>Arial</vt:lpstr>
      <vt:lpstr>Century Gothic</vt:lpstr>
      <vt:lpstr>Rete</vt:lpstr>
      <vt:lpstr>BUILD WEEK 2  </vt:lpstr>
      <vt:lpstr>Indice</vt:lpstr>
      <vt:lpstr>Presentazione Team</vt:lpstr>
      <vt:lpstr>Traccia 1 – Web Application Exploit SQLi</vt:lpstr>
      <vt:lpstr>Traccia 1 – Web Application Exploit SQLi</vt:lpstr>
      <vt:lpstr>Traccia 1 – Web Application Exploit SQLi</vt:lpstr>
      <vt:lpstr>Traccia 1 – Web Application Exploit SQLi</vt:lpstr>
      <vt:lpstr>Traccia 1 – Web Application Exploit SQLi</vt:lpstr>
      <vt:lpstr>Traccia 2 – Web Application Exploit XSS</vt:lpstr>
      <vt:lpstr>Traccia 2 – Web Application Exploit XSS</vt:lpstr>
      <vt:lpstr>Traccia 2 – Web Application Exploit XSS</vt:lpstr>
      <vt:lpstr>Traccia 2 – Web Application Exploit XSS</vt:lpstr>
      <vt:lpstr>Traccia 3 – System exploit BOF</vt:lpstr>
      <vt:lpstr>Traccia 3 – System exploit BOF</vt:lpstr>
      <vt:lpstr>Traccia 3 – System exploit BOF</vt:lpstr>
      <vt:lpstr>Traccia 3 – System exploit BOF</vt:lpstr>
      <vt:lpstr>Traccia 4 – Exploit Metasploitable con Metasploit</vt:lpstr>
      <vt:lpstr>Traccia 4 – Exploit Metasploitable con Metasploit</vt:lpstr>
      <vt:lpstr>Traccia 4 – Exploit Metasploitable con Metasploit</vt:lpstr>
      <vt:lpstr>Traccia 4 – Exploit Metasploitable con Metasploit</vt:lpstr>
      <vt:lpstr>Traccia 5 – Exploit Windows con Metasploit</vt:lpstr>
      <vt:lpstr>Traccia 5 – Exploit Windows con Metasploit</vt:lpstr>
      <vt:lpstr>Traccia 5 – Exploit Windows con Metasploit</vt:lpstr>
      <vt:lpstr>Traccia 5 – Exploit Windows con Metasploit</vt:lpstr>
      <vt:lpstr>Traccia Bonus 1 – Blackbox Jangow 01</vt:lpstr>
      <vt:lpstr>Traccia Bonus 2 – Blackbox Empire Lupin One</vt:lpstr>
      <vt:lpstr>Traccia Bonus 3 – Blackbox EPICODE (Harry P)</vt:lpstr>
      <vt:lpstr>GraZIE per la vostra 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dc:creator>
  <cp:lastModifiedBy>Andrea</cp:lastModifiedBy>
  <cp:revision>33</cp:revision>
  <dcterms:created xsi:type="dcterms:W3CDTF">2025-04-23T13:31:46Z</dcterms:created>
  <dcterms:modified xsi:type="dcterms:W3CDTF">2025-05-23T10:55:19Z</dcterms:modified>
</cp:coreProperties>
</file>